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2" r:id="rId4"/>
    <p:sldId id="279" r:id="rId5"/>
    <p:sldId id="282" r:id="rId6"/>
    <p:sldId id="280" r:id="rId7"/>
    <p:sldId id="281" r:id="rId8"/>
    <p:sldId id="283" r:id="rId9"/>
    <p:sldId id="284" r:id="rId10"/>
    <p:sldId id="290" r:id="rId11"/>
    <p:sldId id="293" r:id="rId12"/>
    <p:sldId id="295" r:id="rId13"/>
    <p:sldId id="298" r:id="rId14"/>
    <p:sldId id="300" r:id="rId15"/>
    <p:sldId id="299" r:id="rId16"/>
    <p:sldId id="301" r:id="rId17"/>
    <p:sldId id="286" r:id="rId18"/>
    <p:sldId id="262" r:id="rId19"/>
    <p:sldId id="261" r:id="rId20"/>
    <p:sldId id="287" r:id="rId21"/>
    <p:sldId id="302" r:id="rId22"/>
    <p:sldId id="257" r:id="rId23"/>
    <p:sldId id="288" r:id="rId24"/>
    <p:sldId id="289" r:id="rId25"/>
    <p:sldId id="303" r:id="rId26"/>
    <p:sldId id="266" r:id="rId27"/>
    <p:sldId id="296" r:id="rId28"/>
    <p:sldId id="267" r:id="rId29"/>
    <p:sldId id="29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8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3" autoAdjust="0"/>
  </p:normalViewPr>
  <p:slideViewPr>
    <p:cSldViewPr>
      <p:cViewPr>
        <p:scale>
          <a:sx n="60" d="100"/>
          <a:sy n="60" d="100"/>
        </p:scale>
        <p:origin x="-5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Федеральный бюджет 
</a:t>
                    </a:r>
                    <a:r>
                      <a:rPr lang="ru-RU" dirty="0" smtClean="0"/>
                      <a:t>46%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Областной бюджет 
</a:t>
                    </a: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Районный бюджет 
</a:t>
                    </a:r>
                    <a:r>
                      <a:rPr lang="ru-RU" dirty="0" smtClean="0"/>
                      <a:t>39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Средства родителей</a:t>
                    </a:r>
                    <a:r>
                      <a:rPr lang="ru-RU"/>
                      <a:t>
</a:t>
                    </a:r>
                    <a:r>
                      <a:rPr lang="ru-RU" smtClean="0"/>
                      <a:t>12%</a:t>
                    </a:r>
                    <a:endParaRPr lang="ru-RU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Федеральный бюджет </c:v>
                </c:pt>
                <c:pt idx="1">
                  <c:v>Областной бюджет </c:v>
                </c:pt>
                <c:pt idx="2">
                  <c:v>Районный бюджет </c:v>
                </c:pt>
                <c:pt idx="3">
                  <c:v>Средства родителей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43.2</c:v>
                </c:pt>
                <c:pt idx="1">
                  <c:v>2.7</c:v>
                </c:pt>
                <c:pt idx="2">
                  <c:v>39.6</c:v>
                </c:pt>
                <c:pt idx="3">
                  <c:v>14.5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 родителей организацией питания в школе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0.89300000000000002</c:v>
                </c:pt>
                <c:pt idx="1">
                  <c:v>0.10700000000000005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обучающихся качеством питания в школе</c:v>
                </c:pt>
              </c:strCache>
            </c:strRef>
          </c:tx>
          <c:explosion val="25"/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 </c:v>
                </c:pt>
                <c:pt idx="1">
                  <c:v>удовлетворены</c:v>
                </c:pt>
                <c:pt idx="2">
                  <c:v>не удовлетворены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1">
                  <c:v>0.90300000000000002</c:v>
                </c:pt>
                <c:pt idx="2">
                  <c:v>9.7000000000000003E-2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95E0-AEEB-4689-A09B-A43A5E2C2EB4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61978-DD26-4477-B418-3814514F7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61978-DD26-4477-B418-3814514F734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46E0-2189-4875-86EE-69D77AB3F66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6A04-E030-4FFC-8069-46EB70428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214290"/>
            <a:ext cx="611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питания в образовательных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организациях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1536" y="857232"/>
            <a:ext cx="9966803" cy="5759564"/>
          </a:xfrm>
          <a:prstGeom prst="rect">
            <a:avLst/>
          </a:prstGeom>
        </p:spPr>
      </p:pic>
      <p:pic>
        <p:nvPicPr>
          <p:cNvPr id="1026" name="Picture 2" descr="C:\Users\Shkunkova_V\Desktop\xzEFe06wA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024021" cy="101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2285984" y="1428736"/>
            <a:ext cx="4429156" cy="3857652"/>
          </a:xfrm>
          <a:prstGeom prst="donut">
            <a:avLst>
              <a:gd name="adj" fmla="val 8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горячего питания детей льготных категорий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0"/>
            <a:ext cx="2428892" cy="10715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1- 4 </a:t>
            </a:r>
            <a:r>
              <a:rPr lang="ru-RU" sz="2000" dirty="0" smtClean="0"/>
              <a:t>классы </a:t>
            </a:r>
            <a:endParaRPr lang="ru-RU" sz="2000" dirty="0" smtClean="0"/>
          </a:p>
          <a:p>
            <a:pPr algn="ctr"/>
            <a:r>
              <a:rPr lang="ru-RU" sz="2000" dirty="0" smtClean="0"/>
              <a:t>Завтрак  - </a:t>
            </a:r>
            <a:r>
              <a:rPr lang="ru-RU" sz="2000" dirty="0" smtClean="0"/>
              <a:t>84</a:t>
            </a:r>
            <a:r>
              <a:rPr lang="ru-RU" sz="2000" dirty="0" smtClean="0"/>
              <a:t> рубля.</a:t>
            </a:r>
            <a:endParaRPr lang="ru-RU" sz="2000" dirty="0" smtClean="0"/>
          </a:p>
          <a:p>
            <a:pPr algn="ctr"/>
            <a:r>
              <a:rPr lang="ru-RU" sz="2000" dirty="0" smtClean="0"/>
              <a:t>Обед – 50 рублей.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285860"/>
            <a:ext cx="2571768" cy="10715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5-11 классы</a:t>
            </a:r>
          </a:p>
          <a:p>
            <a:pPr algn="ctr"/>
            <a:r>
              <a:rPr lang="ru-RU" sz="2000" dirty="0" smtClean="0"/>
              <a:t>Завтрак – 40 рублей.</a:t>
            </a:r>
          </a:p>
          <a:p>
            <a:pPr algn="ctr"/>
            <a:r>
              <a:rPr lang="ru-RU" sz="2000" dirty="0" smtClean="0"/>
              <a:t>Обед – 50 рублей.</a:t>
            </a:r>
          </a:p>
          <a:p>
            <a:pPr algn="ctr"/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28596" y="2357430"/>
            <a:ext cx="8229600" cy="1143000"/>
          </a:xfrm>
          <a:prstGeom prst="rect">
            <a:avLst/>
          </a:prstGeom>
          <a:effectLst>
            <a:outerShdw blurRad="292100" dist="419100" dir="1638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Меры социальной</a:t>
            </a:r>
            <a:r>
              <a:rPr kumimoji="0" lang="ru-RU" sz="35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поддержки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детей льготных категорий школьного возраста </a:t>
            </a: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00438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Бесплатные завтраки  и обеды  </a:t>
            </a:r>
          </a:p>
          <a:p>
            <a:pPr algn="ctr"/>
            <a:r>
              <a:rPr lang="ru-RU" sz="2000" dirty="0" smtClean="0"/>
              <a:t> 1-4 классов – 100%</a:t>
            </a:r>
          </a:p>
          <a:p>
            <a:pPr algn="ctr"/>
            <a:r>
              <a:rPr lang="ru-RU" sz="2000" dirty="0" smtClean="0"/>
              <a:t>96 </a:t>
            </a:r>
            <a:r>
              <a:rPr lang="ru-RU" sz="2000" dirty="0" smtClean="0"/>
              <a:t>детей.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500438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Бесплатные завтраки  и обеды  </a:t>
            </a:r>
          </a:p>
          <a:p>
            <a:pPr algn="ctr"/>
            <a:r>
              <a:rPr lang="ru-RU" sz="2000" dirty="0" smtClean="0"/>
              <a:t> 5-11классов – 100%</a:t>
            </a:r>
          </a:p>
          <a:p>
            <a:pPr algn="ctr"/>
            <a:r>
              <a:rPr lang="ru-RU" sz="2000" dirty="0" smtClean="0"/>
              <a:t>29 </a:t>
            </a:r>
            <a:r>
              <a:rPr lang="ru-RU" sz="2000" dirty="0" smtClean="0"/>
              <a:t>ребенка.</a:t>
            </a:r>
          </a:p>
        </p:txBody>
      </p:sp>
      <p:pic>
        <p:nvPicPr>
          <p:cNvPr id="4098" name="Picture 2" descr="C:\Users\Shkunkova_V\Desktop\ssd8n9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14480" y="4260247"/>
            <a:ext cx="5143536" cy="2597753"/>
          </a:xfrm>
          <a:prstGeom prst="rect">
            <a:avLst/>
          </a:prstGeom>
          <a:noFill/>
          <a:effectLst>
            <a:outerShdw blurRad="50800" dist="50800" dir="5400000" sx="105000" sy="105000" algn="ctr" rotWithShape="0">
              <a:schemeClr val="bg1">
                <a:alpha val="84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w="139700" prst="cross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Всего обучающихся 1 – 11 классов во Владимирской области -  140684 чел.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0050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dirty="0" smtClean="0"/>
              <a:t> </a:t>
            </a:r>
            <a:r>
              <a:rPr lang="ru-RU" b="1" u="sng" dirty="0" smtClean="0"/>
              <a:t>1 – 4 классы </a:t>
            </a:r>
          </a:p>
          <a:p>
            <a:pPr>
              <a:buNone/>
            </a:pPr>
            <a:r>
              <a:rPr lang="ru-RU" dirty="0" smtClean="0"/>
              <a:t>Всего детей – 60833 чел.</a:t>
            </a:r>
          </a:p>
          <a:p>
            <a:pPr>
              <a:buNone/>
            </a:pPr>
            <a:r>
              <a:rPr lang="ru-RU" dirty="0" smtClean="0"/>
              <a:t>Стоимость горячего питания в день – 58 руб.</a:t>
            </a:r>
          </a:p>
          <a:p>
            <a:pPr>
              <a:buNone/>
            </a:pPr>
            <a:r>
              <a:rPr lang="ru-RU" dirty="0" smtClean="0"/>
              <a:t>Утверждено в бюджете на 2021 год – 627492,2  тыс. руб.</a:t>
            </a:r>
          </a:p>
          <a:p>
            <a:pPr>
              <a:buNone/>
            </a:pPr>
            <a:r>
              <a:rPr lang="ru-RU" dirty="0" smtClean="0"/>
              <a:t>В том числе:</a:t>
            </a:r>
          </a:p>
          <a:p>
            <a:pPr>
              <a:buNone/>
            </a:pPr>
            <a:r>
              <a:rPr lang="ru-RU" dirty="0" smtClean="0"/>
              <a:t>Федеральный бюджет – 558468 тыс. руб. (89%);</a:t>
            </a:r>
          </a:p>
          <a:p>
            <a:pPr>
              <a:buNone/>
            </a:pPr>
            <a:r>
              <a:rPr lang="ru-RU" dirty="0" smtClean="0"/>
              <a:t>Областной бюджет -  34512,1 тыс. руб. (5,5%);</a:t>
            </a:r>
          </a:p>
          <a:p>
            <a:pPr>
              <a:buNone/>
            </a:pPr>
            <a:r>
              <a:rPr lang="ru-RU" dirty="0" smtClean="0"/>
              <a:t>Местный бюджет -  34512,1 тыс. руб. (5,5%).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 5-11 классы </a:t>
            </a:r>
          </a:p>
          <a:p>
            <a:pPr>
              <a:buNone/>
            </a:pPr>
            <a:r>
              <a:rPr lang="ru-RU" dirty="0" smtClean="0"/>
              <a:t>Всего детей – 79851 чел.</a:t>
            </a:r>
          </a:p>
          <a:p>
            <a:pPr>
              <a:buNone/>
            </a:pPr>
            <a:r>
              <a:rPr lang="ru-RU" dirty="0" smtClean="0"/>
              <a:t>Стоимость горячего питания в день – 58 руб.</a:t>
            </a:r>
          </a:p>
          <a:p>
            <a:pPr>
              <a:buNone/>
            </a:pPr>
            <a:r>
              <a:rPr lang="ru-RU" dirty="0" smtClean="0"/>
              <a:t>Потребность в денежных средствах на организацию бесплатного горячего питания – 819750,4 тыс. руб.</a:t>
            </a:r>
          </a:p>
          <a:p>
            <a:pPr>
              <a:buNone/>
            </a:pPr>
            <a:r>
              <a:rPr lang="ru-RU" dirty="0" smtClean="0"/>
              <a:t>В том числе:</a:t>
            </a:r>
          </a:p>
          <a:p>
            <a:pPr>
              <a:buNone/>
            </a:pPr>
            <a:r>
              <a:rPr lang="ru-RU" dirty="0" smtClean="0"/>
              <a:t>Федеральный бюджет – 729577,8 тыс. руб. (89%);</a:t>
            </a:r>
          </a:p>
          <a:p>
            <a:pPr>
              <a:buNone/>
            </a:pPr>
            <a:r>
              <a:rPr lang="ru-RU" dirty="0" smtClean="0"/>
              <a:t>Областной бюджет -  45086,3  тыс. руб. (5,5%);</a:t>
            </a:r>
          </a:p>
          <a:p>
            <a:pPr>
              <a:buNone/>
            </a:pPr>
            <a:r>
              <a:rPr lang="ru-RU" dirty="0" smtClean="0"/>
              <a:t>Местный бюджет - 45086,3 тыс. руб. (5,5%).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5857892"/>
          <a:ext cx="8429684" cy="128588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29684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организацию бесплатного горячего питания  100 % обучающихся во Владимирской области требуется  1 44 7242, 6 тыс.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8215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Сводные результаты анкетирования родителей (3976 чел.) по оценке организации питания в общеобразовательных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Собинского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00" cy="1571636"/>
          </a:xfrm>
        </p:spPr>
        <p:txBody>
          <a:bodyPr>
            <a:noAutofit/>
          </a:bodyPr>
          <a:lstStyle/>
          <a:p>
            <a:r>
              <a:rPr lang="ru-RU" sz="2200" dirty="0" smtClean="0"/>
              <a:t>Освоение программы  "</a:t>
            </a:r>
            <a:r>
              <a:rPr lang="ru-RU" sz="2200" b="1" dirty="0" smtClean="0"/>
              <a:t>БЭСТ</a:t>
            </a:r>
            <a:r>
              <a:rPr lang="ru-RU" sz="2200" dirty="0" smtClean="0"/>
              <a:t>-</a:t>
            </a:r>
            <a:r>
              <a:rPr lang="ru-RU" sz="2200" b="1" dirty="0" smtClean="0"/>
              <a:t>5</a:t>
            </a:r>
            <a:r>
              <a:rPr lang="ru-RU" sz="2200" dirty="0" smtClean="0"/>
              <a:t>. </a:t>
            </a:r>
            <a:r>
              <a:rPr lang="ru-RU" sz="2200" b="1" dirty="0" smtClean="0"/>
              <a:t>Питание</a:t>
            </a:r>
            <a:r>
              <a:rPr lang="ru-RU" sz="2200" dirty="0" smtClean="0"/>
              <a:t>», являющаяся готовым отраслевым решением для автоматизации учета </a:t>
            </a:r>
            <a:r>
              <a:rPr lang="ru-RU" sz="2200" b="1" dirty="0" smtClean="0"/>
              <a:t>питания, </a:t>
            </a:r>
            <a:r>
              <a:rPr lang="ru-RU" sz="2200" dirty="0" smtClean="0"/>
              <a:t>разработанной совместно с НИИ </a:t>
            </a:r>
            <a:r>
              <a:rPr lang="ru-RU" sz="2200" b="1" dirty="0" smtClean="0"/>
              <a:t>питания</a:t>
            </a:r>
            <a:r>
              <a:rPr lang="ru-RU" sz="2200" dirty="0" smtClean="0"/>
              <a:t> РАМН и рекомендованной для детских садов, школ.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J:\Питание\2 Камкина Е.Ю. программа фото\12.png"/>
          <p:cNvPicPr>
            <a:picLocks noChangeAspect="1" noChangeArrowheads="1"/>
          </p:cNvPicPr>
          <p:nvPr/>
        </p:nvPicPr>
        <p:blipFill>
          <a:blip r:embed="rId2" cstate="print"/>
          <a:srcRect r="52032"/>
          <a:stretch>
            <a:fillRect/>
          </a:stretch>
        </p:blipFill>
        <p:spPr bwMode="auto">
          <a:xfrm>
            <a:off x="0" y="1717010"/>
            <a:ext cx="4572000" cy="514099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7" name="Picture 3" descr="J:\Питание\2 Камкина Е.Ю. программа фото\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14488"/>
            <a:ext cx="44958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:\Питание\2 Камкина Е.Ю. программа фото\8.png"/>
          <p:cNvPicPr>
            <a:picLocks noChangeAspect="1" noChangeArrowheads="1"/>
          </p:cNvPicPr>
          <p:nvPr/>
        </p:nvPicPr>
        <p:blipFill>
          <a:blip r:embed="rId2" cstate="print"/>
          <a:srcRect l="28906" t="18040" r="29687" b="13871"/>
          <a:stretch>
            <a:fillRect/>
          </a:stretch>
        </p:blipFill>
        <p:spPr bwMode="auto">
          <a:xfrm>
            <a:off x="428596" y="2214554"/>
            <a:ext cx="3786214" cy="3500462"/>
          </a:xfrm>
          <a:prstGeom prst="rect">
            <a:avLst/>
          </a:prstGeom>
          <a:noFill/>
        </p:spPr>
      </p:pic>
      <p:pic>
        <p:nvPicPr>
          <p:cNvPr id="43011" name="Picture 3" descr="J:\Питание\2 Камкина Е.Ю. программа фото\7.png"/>
          <p:cNvPicPr>
            <a:picLocks noChangeAspect="1" noChangeArrowheads="1"/>
          </p:cNvPicPr>
          <p:nvPr/>
        </p:nvPicPr>
        <p:blipFill>
          <a:blip r:embed="rId3" cstate="print"/>
          <a:srcRect l="28906" t="18040" r="29687" b="13871"/>
          <a:stretch>
            <a:fillRect/>
          </a:stretch>
        </p:blipFill>
        <p:spPr bwMode="auto">
          <a:xfrm>
            <a:off x="4857752" y="2214554"/>
            <a:ext cx="3786214" cy="350046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215370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Освоение программы  "</a:t>
            </a:r>
            <a:r>
              <a:rPr lang="ru-RU" sz="2400" b="1" dirty="0" smtClean="0"/>
              <a:t>БЭСТ</a:t>
            </a:r>
            <a:r>
              <a:rPr lang="ru-RU" sz="2400" dirty="0" smtClean="0"/>
              <a:t>-</a:t>
            </a:r>
            <a:r>
              <a:rPr lang="ru-RU" sz="2400" b="1" dirty="0" smtClean="0"/>
              <a:t>5</a:t>
            </a:r>
            <a:r>
              <a:rPr lang="ru-RU" sz="2400" dirty="0" smtClean="0"/>
              <a:t>. </a:t>
            </a:r>
            <a:r>
              <a:rPr lang="ru-RU" sz="2400" b="1" dirty="0" smtClean="0"/>
              <a:t>Питание</a:t>
            </a:r>
            <a:r>
              <a:rPr lang="ru-RU" sz="2400" dirty="0" smtClean="0"/>
              <a:t>», являющаяся готовым отраслевым решением для автоматизации учета </a:t>
            </a:r>
            <a:r>
              <a:rPr lang="ru-RU" sz="2400" b="1" dirty="0" smtClean="0"/>
              <a:t>питания, </a:t>
            </a:r>
            <a:r>
              <a:rPr lang="ru-RU" sz="2400" dirty="0" smtClean="0"/>
              <a:t>разработанной совместно с НИИ </a:t>
            </a:r>
            <a:r>
              <a:rPr lang="ru-RU" sz="2400" b="1" dirty="0" smtClean="0"/>
              <a:t>питания</a:t>
            </a:r>
            <a:r>
              <a:rPr lang="ru-RU" sz="2400" dirty="0" smtClean="0"/>
              <a:t> РАМН и рекомендованной для детских садов, школ.</a:t>
            </a:r>
            <a:endParaRPr lang="ru-RU" sz="2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/>
          <a:lstStyle/>
          <a:p>
            <a:r>
              <a:rPr lang="ru-RU" dirty="0" smtClean="0"/>
              <a:t>Выписка из 10-дневного меню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54321" cy="22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8367970" cy="22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Обращение родителей на сайт департамента образования (горячая линия) о качестве горячего питания в школах </a:t>
            </a:r>
            <a:r>
              <a:rPr lang="ru-RU" sz="2000" dirty="0" err="1" smtClean="0"/>
              <a:t>Собинского</a:t>
            </a:r>
            <a:r>
              <a:rPr lang="ru-RU" sz="2000" dirty="0" smtClean="0"/>
              <a:t> района </a:t>
            </a:r>
            <a:endParaRPr lang="ru-RU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81304"/>
          <a:ext cx="9144001" cy="540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2"/>
                <a:gridCol w="409007"/>
                <a:gridCol w="1192698"/>
                <a:gridCol w="627737"/>
                <a:gridCol w="3557038"/>
                <a:gridCol w="2071669"/>
              </a:tblGrid>
              <a:tr h="174477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муниципалитета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 поступивших обращений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положительных отзывов «Все устраивает»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иных</a:t>
                      </a:r>
                      <a:r>
                        <a:rPr lang="ru-RU" baseline="0" dirty="0" smtClean="0"/>
                        <a:t>  обращений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Причина обращений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Принятые меры</a:t>
                      </a:r>
                      <a:endParaRPr lang="ru-RU" dirty="0"/>
                    </a:p>
                  </a:txBody>
                  <a:tcPr vert="vert270"/>
                </a:tc>
              </a:tr>
              <a:tr h="347017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Собинский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Температура блюда (холодное)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МБОУ СОШ № 1 г. 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Собинка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2.    </a:t>
                      </a:r>
                      <a:r>
                        <a:rPr lang="ru-RU" dirty="0" err="1" smtClean="0"/>
                        <a:t>Отсуствие</a:t>
                      </a:r>
                      <a:r>
                        <a:rPr lang="ru-RU" dirty="0" smtClean="0"/>
                        <a:t> обеда для обучающихся</a:t>
                      </a:r>
                      <a:r>
                        <a:rPr lang="ru-RU" baseline="0" dirty="0" smtClean="0"/>
                        <a:t> с  ОВЗ  в период временной </a:t>
                      </a:r>
                      <a:r>
                        <a:rPr lang="ru-RU" baseline="0" dirty="0" err="1" smtClean="0"/>
                        <a:t>нетрудостпособности</a:t>
                      </a:r>
                      <a:r>
                        <a:rPr lang="ru-RU" baseline="0" dirty="0" smtClean="0"/>
                        <a:t> повара.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МБОУ ООШ № 2 г. 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Собинка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3. Качество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приготовленного блюда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МБОУ СОШ № 2 г. Лакинска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 Изменения</a:t>
                      </a:r>
                      <a:r>
                        <a:rPr lang="ru-RU" baseline="0" dirty="0" smtClean="0"/>
                        <a:t> графика питания обучающихся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Использование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аутсорсинга</a:t>
                      </a:r>
                      <a:r>
                        <a:rPr lang="ru-RU" dirty="0" smtClean="0"/>
                        <a:t>, </a:t>
                      </a:r>
                      <a:r>
                        <a:rPr lang="ru-RU" baseline="0" dirty="0" smtClean="0"/>
                        <a:t> компенсация стоимости бесплатного обеда (продуктовый набор)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Замена повара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Модернизация школьных пищеблоков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4348" y="1571612"/>
            <a:ext cx="7561262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Школьные пищеблоки  оснащены   современным  технологическим оборудованием, которое  закупается  за   счет средств  районного бюджета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2020-2021 годах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849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57629"/>
            <a:ext cx="436094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 bwMode="auto">
          <a:xfrm>
            <a:off x="0" y="3214686"/>
            <a:ext cx="4286248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Хлеборезка янычар АХМ-300А</a:t>
            </a:r>
          </a:p>
        </p:txBody>
      </p:sp>
      <p:pic>
        <p:nvPicPr>
          <p:cNvPr id="15" name="Picture 2" descr="S:\Управление образования\Презентация ПИТАНИЕ\IMG_20201127_081351 ре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838" y="3857604"/>
            <a:ext cx="4277162" cy="30003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 bwMode="auto">
          <a:xfrm>
            <a:off x="5000628" y="3214686"/>
            <a:ext cx="4143372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принудительной вентиляции воздуха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017588"/>
            <a:ext cx="31686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17588"/>
            <a:ext cx="38163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611188" y="260350"/>
            <a:ext cx="381635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 посудомоечная кухонная электрическая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857752" y="285728"/>
            <a:ext cx="3390895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Шкаф жарочный электрический ШЖЭ-3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46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20938"/>
            <a:ext cx="8702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999413" cy="6492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Котлы пищеварочные электрические КПЭМ-60/7Т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7158" y="428604"/>
            <a:ext cx="7561262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Школьные пищеблоки  оснащены   современным  технологическим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7643866" cy="15430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Доля обучающихся в общеобразовательных организациях, охваченных </a:t>
            </a:r>
            <a:r>
              <a:rPr lang="ru-RU" u="sng" dirty="0" smtClean="0"/>
              <a:t>бесплатным</a:t>
            </a:r>
            <a:r>
              <a:rPr lang="ru-RU" dirty="0" smtClean="0"/>
              <a:t> горячим питанием.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000240"/>
          <a:ext cx="86439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2015 год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2021 </a:t>
                      </a:r>
                      <a:r>
                        <a:rPr lang="ru-RU" sz="3200" dirty="0" smtClean="0"/>
                        <a:t>год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57%  </a:t>
                      </a:r>
                      <a:r>
                        <a:rPr lang="ru-RU" sz="2800" dirty="0" smtClean="0"/>
                        <a:t>обучающихся 1 – 11 классов (3071 чел.)</a:t>
                      </a:r>
                    </a:p>
                    <a:p>
                      <a:r>
                        <a:rPr lang="ru-RU" sz="2800" dirty="0" smtClean="0"/>
                        <a:t>в  том  числе</a:t>
                      </a:r>
                      <a:r>
                        <a:rPr lang="ru-RU" sz="2800" baseline="0" dirty="0" smtClean="0"/>
                        <a:t> обучающихся</a:t>
                      </a:r>
                      <a:r>
                        <a:rPr lang="ru-RU" sz="2800" dirty="0" smtClean="0"/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800" dirty="0" smtClean="0"/>
                        <a:t>-  1-4 классов  -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2460 чел.;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5-11 классов (льготная категория) -  611 чел.;</a:t>
                      </a:r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100% </a:t>
                      </a:r>
                      <a:r>
                        <a:rPr lang="ru-RU" sz="2800" dirty="0" smtClean="0"/>
                        <a:t>обучающихся</a:t>
                      </a:r>
                      <a:r>
                        <a:rPr lang="ru-RU" sz="2800" baseline="0" dirty="0" smtClean="0"/>
                        <a:t> </a:t>
                      </a:r>
                    </a:p>
                    <a:p>
                      <a:r>
                        <a:rPr lang="ru-RU" sz="2800" baseline="0" dirty="0" smtClean="0"/>
                        <a:t>1-11 классов  - </a:t>
                      </a:r>
                      <a:r>
                        <a:rPr lang="ru-RU" sz="2800" baseline="0" dirty="0" smtClean="0"/>
                        <a:t>5759 </a:t>
                      </a:r>
                      <a:r>
                        <a:rPr lang="ru-RU" sz="2800" baseline="0" dirty="0" smtClean="0"/>
                        <a:t>чел.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Shkunkova_V\Desktop\kz8ZDOIJE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857652" cy="3195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Модернизация школьных пищеблоков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1571612"/>
            <a:ext cx="4286248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Пароконвектомат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000628" y="1500174"/>
            <a:ext cx="4143372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Котлы варочные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S:\Управление образования\Презентация ПИТАНИЕ\WhatsApp Image 2020-11-19 at 15.51.21 (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29"/>
            <a:ext cx="3929090" cy="4443497"/>
          </a:xfrm>
          <a:prstGeom prst="rect">
            <a:avLst/>
          </a:prstGeom>
          <a:noFill/>
        </p:spPr>
      </p:pic>
      <p:pic>
        <p:nvPicPr>
          <p:cNvPr id="44035" name="Picture 3" descr="S:\Управление образования\Презентация ПИТАНИЕ\Лак 1\1606122211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4572000" cy="387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Модернизация школьных пищеблоков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J:\Питание\05.03.2021\IMG_20210218_08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2643206" cy="4000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214282" y="1857364"/>
            <a:ext cx="2571768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Миксер планетарный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00364" y="1857364"/>
            <a:ext cx="2928958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Тестомес мтм-65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hkunkova_V\Desktop\5df6ec3bec985573940c76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3143272" cy="4000504"/>
          </a:xfrm>
          <a:prstGeom prst="rect">
            <a:avLst/>
          </a:prstGeom>
          <a:noFill/>
        </p:spPr>
      </p:pic>
      <p:pic>
        <p:nvPicPr>
          <p:cNvPr id="1029" name="Picture 5" descr="C:\Users\Shkunkova_V\Desktop\ed5776712a5786138cd1c1ca6e0e9391.jpg"/>
          <p:cNvPicPr>
            <a:picLocks noChangeAspect="1" noChangeArrowheads="1"/>
          </p:cNvPicPr>
          <p:nvPr/>
        </p:nvPicPr>
        <p:blipFill>
          <a:blip r:embed="rId5" cstate="print"/>
          <a:srcRect l="16364" r="20001"/>
          <a:stretch>
            <a:fillRect/>
          </a:stretch>
        </p:blipFill>
        <p:spPr bwMode="auto">
          <a:xfrm>
            <a:off x="6286512" y="2816623"/>
            <a:ext cx="2571768" cy="40413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6215074" y="1857364"/>
            <a:ext cx="2643238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Картофелечистка электрическая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42"/>
            <a:ext cx="4996921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714348" y="3643314"/>
            <a:ext cx="7561262" cy="1214446"/>
          </a:xfrm>
          <a:prstGeom prst="rect">
            <a:avLst/>
          </a:prstGeom>
          <a:solidFill>
            <a:srgbClr val="90B8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– 2019 году при строительстве МБОУ СОШ №1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стоимость оборудования современного пищеблока составила – 4, 4 млн. руб.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14348" y="5143512"/>
            <a:ext cx="7561262" cy="928694"/>
          </a:xfrm>
          <a:prstGeom prst="rect">
            <a:avLst/>
          </a:prstGeom>
          <a:solidFill>
            <a:srgbClr val="90B8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 в модернизации пищеблоков школ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составляет – 6,8 млн. руб.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0"/>
            <a:ext cx="611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Модернизация школьных пищеблоков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2681286" cy="30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7158" y="500042"/>
            <a:ext cx="7561262" cy="928694"/>
          </a:xfrm>
          <a:prstGeom prst="rect">
            <a:avLst/>
          </a:prstGeom>
          <a:solidFill>
            <a:srgbClr val="90B8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2020-2021 годах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ремонт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пищеблоков и столовых в двух школах Собинского района направлено 3,1 млн. руб.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0"/>
            <a:ext cx="611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Модернизация школьных пищеблоков</a:t>
            </a:r>
            <a:endParaRPr lang="ru-RU" sz="2800" dirty="0"/>
          </a:p>
        </p:txBody>
      </p:sp>
      <p:pic>
        <p:nvPicPr>
          <p:cNvPr id="45058" name="Picture 2" descr="S:\Управление образования\Презентация ПИТАНИЕ\Ставрово\IMG_4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3529019" cy="2647033"/>
          </a:xfrm>
          <a:prstGeom prst="rect">
            <a:avLst/>
          </a:prstGeom>
          <a:noFill/>
        </p:spPr>
      </p:pic>
      <p:pic>
        <p:nvPicPr>
          <p:cNvPr id="45059" name="Picture 3" descr="S:\Управление образования\Презентация ПИТАНИЕ\Ставрово\IMG_4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571612"/>
            <a:ext cx="3609932" cy="2571767"/>
          </a:xfrm>
          <a:prstGeom prst="rect">
            <a:avLst/>
          </a:prstGeom>
          <a:noFill/>
        </p:spPr>
      </p:pic>
      <p:pic>
        <p:nvPicPr>
          <p:cNvPr id="45061" name="Picture 5" descr="S:\Управление образования\Презентация ПИТАНИЕ\Ставрово\IMG_4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14818"/>
            <a:ext cx="3524242" cy="2643182"/>
          </a:xfrm>
          <a:prstGeom prst="rect">
            <a:avLst/>
          </a:prstGeom>
          <a:noFill/>
        </p:spPr>
      </p:pic>
      <p:pic>
        <p:nvPicPr>
          <p:cNvPr id="45062" name="Picture 6" descr="S:\Управление образования\Презентация ПИТАНИЕ\20201127_083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190981"/>
            <a:ext cx="2000264" cy="266701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 bwMode="auto">
          <a:xfrm>
            <a:off x="6011894" y="4143380"/>
            <a:ext cx="3132106" cy="2500306"/>
          </a:xfrm>
          <a:prstGeom prst="rect">
            <a:avLst/>
          </a:prstGeom>
          <a:solidFill>
            <a:srgbClr val="90B8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Потребность на проведение ремонтных работ на пищеблоках и в обеденных залах  составляет  -</a:t>
            </a:r>
          </a:p>
          <a:p>
            <a:pPr algn="ctr"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более 39 млн. руб. </a:t>
            </a:r>
            <a:endParaRPr lang="ru-RU" sz="23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Закупка  продуктов  питания осуществляется  двумя   способами: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84213" y="2133601"/>
            <a:ext cx="3887787" cy="3224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-путем проведения  совместных электронных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(это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экономить бюджетные средства.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экономия от торгов составила – 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6,3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67300" y="2133600"/>
            <a:ext cx="3743325" cy="4175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закупка продуктов   у  единственного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поставщика позволяет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поддержать местных производителей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 за  качеством продуктов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 поставляемых в учреждения.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Стрелка вниз 10"/>
          <p:cNvSpPr>
            <a:spLocks noChangeArrowheads="1"/>
          </p:cNvSpPr>
          <p:nvPr/>
        </p:nvSpPr>
        <p:spPr bwMode="auto">
          <a:xfrm>
            <a:off x="2771775" y="1484313"/>
            <a:ext cx="504825" cy="649287"/>
          </a:xfrm>
          <a:prstGeom prst="downArrow">
            <a:avLst>
              <a:gd name="adj1" fmla="val 50000"/>
              <a:gd name="adj2" fmla="val 5001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5126" name="Стрелка вниз 11"/>
          <p:cNvSpPr>
            <a:spLocks noChangeArrowheads="1"/>
          </p:cNvSpPr>
          <p:nvPr/>
        </p:nvSpPr>
        <p:spPr bwMode="auto">
          <a:xfrm>
            <a:off x="6084888" y="1484313"/>
            <a:ext cx="431800" cy="649287"/>
          </a:xfrm>
          <a:prstGeom prst="downArrow">
            <a:avLst>
              <a:gd name="adj1" fmla="val 50000"/>
              <a:gd name="adj2" fmla="val 50123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2" name="Picture 2" descr="S:\Управление образования\Презентация ПИТАНИЕ\1 школа\zakupki.g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429264"/>
            <a:ext cx="366712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таблица цен на основные продукты питания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Собинском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 и средней цены по Владимирской области (по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данным департамента предпринимательства Владимирской области) на январь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2082703"/>
              </p:ext>
            </p:extLst>
          </p:nvPr>
        </p:nvGraphicFramePr>
        <p:xfrm>
          <a:off x="285721" y="856237"/>
          <a:ext cx="7215238" cy="6035121"/>
        </p:xfrm>
        <a:graphic>
          <a:graphicData uri="http://schemas.openxmlformats.org/drawingml/2006/table">
            <a:tbl>
              <a:tblPr/>
              <a:tblGrid>
                <a:gridCol w="3752424"/>
                <a:gridCol w="1731407"/>
                <a:gridCol w="1731407"/>
              </a:tblGrid>
              <a:tr h="41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2022г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Собинский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январь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.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 данным департамента предпринимательства ВО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167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ед.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Цена за ед.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Говядина (бескостное мясо), кг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473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Рыба мороженая треска потрошёная без головы, кг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Масло подсолнечное, кг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125,36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Сметана, кг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Творог жирный,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473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Молоко питьевое цельное пастеризованное 2,5 – 3,2% жирности, 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90,68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Яйца куриные, 10 шт.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Мука пшеничная,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473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Хлеб из ржаной и из смеси муки ржаной и пшеничной,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45,35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50,35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473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Хлеб и булочные изделия из пшеничной муки высшего сорта,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83,60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Вермишель,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79,9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Картофель,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Капуста белокочанная свежая,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Лук репчатый,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Морковь,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254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Свекла,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Яблоки, кг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43" marR="7043" marT="7043" marB="70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7" marR="28171" marT="28171" marB="281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89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овая-стоимость-банкнот-изолированных-рублей-116730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142316"/>
            <a:ext cx="10723209" cy="7144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Содержание штата кухонных работников в образовательных организациях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effectLst>
            <a:outerShdw blurRad="393700" dist="2032000" dir="10440000" sx="85000" sy="85000" algn="ctr" rotWithShape="0">
              <a:schemeClr val="bg1">
                <a:alpha val="74000"/>
              </a:schemeClr>
            </a:outerShd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 - 120 штатных единиц.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кухонных работников  - 82 человека;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Среднемесячный размер заработной платы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16391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Интенсификация труда кухонных работников составляет 1, 37 ставки.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фонд оплаты труда – 21 млн.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b="1" dirty="0" smtClean="0"/>
              <a:t>Общее образование</a:t>
            </a:r>
          </a:p>
          <a:p>
            <a:pPr marL="514350" indent="-514350">
              <a:buNone/>
            </a:pPr>
            <a:r>
              <a:rPr lang="ru-RU" b="1" dirty="0" smtClean="0"/>
              <a:t>        – </a:t>
            </a:r>
            <a:r>
              <a:rPr lang="ru-RU" b="1" dirty="0" smtClean="0"/>
              <a:t>70 </a:t>
            </a:r>
            <a:r>
              <a:rPr lang="ru-RU" b="1" dirty="0" smtClean="0"/>
              <a:t>штатных единиц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кухонных работников  - </a:t>
            </a:r>
            <a:r>
              <a:rPr lang="ru-RU" b="1" dirty="0" smtClean="0"/>
              <a:t>49 человек;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Среднемесячный размер заработной платы </a:t>
            </a:r>
            <a:r>
              <a:rPr lang="ru-RU" b="1" dirty="0" smtClean="0"/>
              <a:t> 20376 </a:t>
            </a:r>
            <a:r>
              <a:rPr lang="ru-RU" b="1" dirty="0" smtClean="0"/>
              <a:t>руб. </a:t>
            </a:r>
            <a:endParaRPr lang="ru-RU" b="1" dirty="0"/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Интенсификация труда кухонных работников составляет 1, 44 ставки.</a:t>
            </a:r>
            <a:endParaRPr lang="ru-RU" b="1" dirty="0"/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Годовой фонд оплаты труда – 15,6 млн. </a:t>
            </a:r>
            <a:r>
              <a:rPr lang="ru-RU" b="1" dirty="0" err="1" smtClean="0"/>
              <a:t>руб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причины текучести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Общее количество основных работников школьных пищеблоков – </a:t>
            </a:r>
            <a:r>
              <a:rPr lang="ru-RU" dirty="0" smtClean="0"/>
              <a:t>49 человек, </a:t>
            </a:r>
            <a:r>
              <a:rPr lang="ru-RU" dirty="0" smtClean="0"/>
              <a:t>из них поваров (шеф поваров) – </a:t>
            </a:r>
            <a:r>
              <a:rPr lang="ru-RU" dirty="0" smtClean="0"/>
              <a:t>30 </a:t>
            </a:r>
            <a:r>
              <a:rPr lang="ru-RU" dirty="0" smtClean="0"/>
              <a:t>чел., подсобных рабочих – </a:t>
            </a:r>
            <a:r>
              <a:rPr lang="ru-RU" dirty="0" smtClean="0"/>
              <a:t>12 </a:t>
            </a:r>
            <a:r>
              <a:rPr lang="ru-RU" dirty="0" smtClean="0"/>
              <a:t>чел., кладовщиков – 5 чел., калькуляторов – 2 чел.</a:t>
            </a:r>
          </a:p>
          <a:p>
            <a:pPr>
              <a:buNone/>
            </a:pPr>
            <a:r>
              <a:rPr lang="ru-RU" dirty="0" smtClean="0"/>
              <a:t>В штатах 10 школ находится по 1 повару. Ежегодно в среднем увольняется 18,8 % работников школьных столовых. </a:t>
            </a:r>
          </a:p>
          <a:p>
            <a:pPr>
              <a:buNone/>
            </a:pPr>
            <a:r>
              <a:rPr lang="ru-RU" dirty="0" smtClean="0"/>
              <a:t>Основные причины текучести кадров:</a:t>
            </a:r>
          </a:p>
          <a:p>
            <a:pPr>
              <a:buFontTx/>
              <a:buChar char="-"/>
            </a:pPr>
            <a:r>
              <a:rPr lang="ru-RU" dirty="0" smtClean="0"/>
              <a:t>Интенсификация труда – средняя нагрузка одного кухонного работника 1,44 ставки (12 часов в день);</a:t>
            </a:r>
          </a:p>
          <a:p>
            <a:pPr>
              <a:buFontTx/>
              <a:buChar char="-"/>
            </a:pPr>
            <a:r>
              <a:rPr lang="ru-RU" dirty="0" smtClean="0"/>
              <a:t>Низкий уровень заработной платы – </a:t>
            </a:r>
            <a:r>
              <a:rPr lang="ru-RU" dirty="0" smtClean="0"/>
              <a:t>14264  </a:t>
            </a:r>
            <a:r>
              <a:rPr lang="ru-RU" dirty="0" smtClean="0"/>
              <a:t>руб</a:t>
            </a:r>
            <a:r>
              <a:rPr lang="ru-RU" dirty="0" smtClean="0"/>
              <a:t>. на 1 ставку;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Высокая нагрузка – количество выдаваемых порций одним поваром в сутки составляет 260 порций, в том числе в городских школах - 338 порций, в сельских -  167 порций;</a:t>
            </a:r>
          </a:p>
          <a:p>
            <a:pPr>
              <a:buFontTx/>
              <a:buChar char="-"/>
            </a:pPr>
            <a:r>
              <a:rPr lang="ru-RU" dirty="0" smtClean="0"/>
              <a:t>Большое количество проверок со стороны прокуратуры, Роспотребнадзора, управления образования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Проблемы, возникающие при организации горячего питания.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496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ru-RU" sz="11200" b="1" dirty="0">
                <a:ea typeface="+mj-ea"/>
                <a:cs typeface="Times New Roman" pitchFamily="18" charset="0"/>
              </a:rPr>
              <a:t> </a:t>
            </a:r>
            <a:r>
              <a:rPr lang="ru-RU" sz="11200" dirty="0" smtClean="0"/>
              <a:t>Недостаточная </a:t>
            </a:r>
            <a:r>
              <a:rPr lang="ru-RU" sz="11200" dirty="0"/>
              <a:t>укомплектованность штатного </a:t>
            </a:r>
            <a:r>
              <a:rPr lang="ru-RU" sz="11200" dirty="0" smtClean="0"/>
              <a:t>расписания</a:t>
            </a:r>
            <a:r>
              <a:rPr lang="ru-RU" sz="11200" b="1" dirty="0" smtClean="0">
                <a:ea typeface="+mj-ea"/>
                <a:cs typeface="Times New Roman" pitchFamily="18" charset="0"/>
              </a:rPr>
              <a:t>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ru-RU" sz="1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Низкий уровень оплаты труда;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ru-RU" sz="1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Невозможность в случае болезни или увольнения обеспечить непрерывность организации горячего питания;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ru-RU" sz="11200" dirty="0" smtClean="0">
                <a:ea typeface="+mj-ea"/>
                <a:cs typeface="Times New Roman" pitchFamily="18" charset="0"/>
              </a:rPr>
              <a:t> Выход из строя кухонного  оборудования;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ru-RU" sz="1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Низкий уровень подготовленности работников пищеблоков </a:t>
            </a:r>
            <a:r>
              <a:rPr lang="ru-RU" sz="11200" dirty="0" smtClean="0">
                <a:ea typeface="+mj-ea"/>
                <a:cs typeface="Times New Roman" pitchFamily="18" charset="0"/>
              </a:rPr>
              <a:t>в сфере здорового питания, что сказывается на качестве приготовленных блюд;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ru-RU" sz="1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Тяжелые условия труда: высокая температура в горячем цехе, начало рабочего дня в 05:30 – 06:00 утра, малая автоматизация труда.</a:t>
            </a:r>
            <a:r>
              <a:rPr lang="ru-RU" sz="11200" dirty="0" smtClean="0">
                <a:ea typeface="+mj-ea"/>
                <a:cs typeface="Times New Roman" pitchFamily="18" charset="0"/>
              </a:rPr>
              <a:t> Все это в значительное мере снижает приток молодых специалистов для работы в школьных пищеблоках. </a:t>
            </a:r>
            <a:endParaRPr kumimoji="0" lang="ru-RU" sz="11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данных проблем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ru-RU" sz="3100" dirty="0">
                <a:ea typeface="+mj-ea"/>
                <a:cs typeface="Times New Roman" pitchFamily="18" charset="0"/>
              </a:rPr>
              <a:t> </a:t>
            </a:r>
            <a:r>
              <a:rPr lang="ru-RU" sz="3100" dirty="0" smtClean="0"/>
              <a:t>Тесное сотрудничество с центром занятности населения г. </a:t>
            </a:r>
            <a:r>
              <a:rPr lang="ru-RU" sz="3100" dirty="0" err="1" smtClean="0"/>
              <a:t>Собинка</a:t>
            </a:r>
            <a:r>
              <a:rPr lang="ru-RU" sz="3100" dirty="0" smtClean="0">
                <a:ea typeface="+mj-ea"/>
                <a:cs typeface="Times New Roman" pitchFamily="18" charset="0"/>
              </a:rPr>
              <a:t>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ru-RU" sz="31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ru-RU" sz="3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Организация </a:t>
            </a:r>
            <a:r>
              <a:rPr kumimoji="0" lang="ru-RU" sz="31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аутсорсинга</a:t>
            </a:r>
            <a:r>
              <a:rPr kumimoji="0" lang="ru-RU" sz="3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с организациями общественного питания </a:t>
            </a:r>
            <a:r>
              <a:rPr kumimoji="0" lang="ru-RU" sz="31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Собинского</a:t>
            </a:r>
            <a:r>
              <a:rPr kumimoji="0" lang="ru-RU" sz="3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района (в соответствии с дорожной картой (р-н «Рожков» г. </a:t>
            </a:r>
            <a:r>
              <a:rPr kumimoji="0" lang="ru-RU" sz="31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Собинка</a:t>
            </a:r>
            <a:r>
              <a:rPr kumimoji="0" lang="ru-RU" sz="3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</a:t>
            </a:r>
            <a:r>
              <a:rPr lang="ru-RU" sz="3100" dirty="0"/>
              <a:t> </a:t>
            </a:r>
            <a:r>
              <a:rPr lang="ru-RU" sz="3100" dirty="0" smtClean="0"/>
              <a:t>кафе </a:t>
            </a:r>
            <a:r>
              <a:rPr lang="ru-RU" sz="3100" dirty="0"/>
              <a:t>«Мечта</a:t>
            </a:r>
            <a:r>
              <a:rPr lang="ru-RU" sz="3100" dirty="0" smtClean="0"/>
              <a:t>» </a:t>
            </a:r>
            <a:r>
              <a:rPr lang="ru-RU" sz="3100" dirty="0" err="1" smtClean="0"/>
              <a:t>пгт</a:t>
            </a:r>
            <a:r>
              <a:rPr lang="ru-RU" sz="3100" dirty="0" smtClean="0"/>
              <a:t> </a:t>
            </a:r>
            <a:r>
              <a:rPr lang="ru-RU" sz="3100" dirty="0" err="1" smtClean="0"/>
              <a:t>Ставрово</a:t>
            </a:r>
            <a:r>
              <a:rPr lang="ru-RU" sz="3100" dirty="0" smtClean="0"/>
              <a:t>  </a:t>
            </a:r>
            <a:r>
              <a:rPr lang="ru-RU" sz="3100" dirty="0"/>
              <a:t>кафе «Провинция</a:t>
            </a:r>
            <a:r>
              <a:rPr lang="ru-RU" sz="3100" dirty="0" smtClean="0"/>
              <a:t>» образовательные организации села)</a:t>
            </a:r>
            <a:r>
              <a:rPr kumimoji="0" lang="ru-RU" sz="3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ru-RU" sz="3100" dirty="0" smtClean="0">
                <a:ea typeface="+mj-ea"/>
                <a:cs typeface="Times New Roman" pitchFamily="18" charset="0"/>
              </a:rPr>
              <a:t> Привлечение для работы в школьные столовые студентов и выпускников Владимирских колледжей отделения «Повар, кондитер».</a:t>
            </a:r>
            <a:endParaRPr kumimoji="0" lang="ru-RU" sz="31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Shkunkova_V\Desktop\Outsource-1320x5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578" y="6029338"/>
            <a:ext cx="1939422" cy="82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282" y="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Основные поставщики продуктов питания в школьные столовые</a:t>
            </a:r>
            <a:endParaRPr lang="ru-RU" sz="25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785794"/>
          <a:ext cx="9144000" cy="624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461"/>
                <a:gridCol w="1875692"/>
                <a:gridCol w="3985847"/>
              </a:tblGrid>
              <a:tr h="53845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2021</a:t>
                      </a:r>
                      <a:endParaRPr lang="ru-RU" sz="2800" dirty="0"/>
                    </a:p>
                  </a:txBody>
                  <a:tcPr/>
                </a:tc>
              </a:tr>
              <a:tr h="74743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«Сливочный мир» (г. Новосибирск)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Ядринмолоко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(Чувашская республика)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продукция:  </a:t>
                      </a:r>
                    </a:p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ООО «Бабаево»,  ООО СПК «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Курилово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Собинского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птицефабрика  "Башкирская" республика Башкортостан,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Агро-Атяшево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р-ка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Мордовия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птицы: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Юрьевецкая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птицефабрика</a:t>
                      </a:r>
                      <a:endParaRPr lang="ru-RU" sz="12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Продукт Холдинг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ИП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Мелехина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Владимирская область. Суздальский р-н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говядины: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Суздальского и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Юрьев-Польского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«Павлово-Посадский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Хлебокомбинат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Хлеб:   </a:t>
                      </a:r>
                    </a:p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АО Владимирский</a:t>
                      </a:r>
                      <a:r>
                        <a:rPr lang="ru-RU" alt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хлебокомбинат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«Меркурий» (Москва),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Рыба: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Фомичева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Суздальский район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 Птицефабрика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Синявинская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 (Ленинградская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Птицефабрика "Таганрогская"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Яйцо:</a:t>
                      </a:r>
                    </a:p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Лакинская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птицефабрика – ПОВО «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ВладЗерноПродукт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Агропромышленный комплекс ООО "Дружба2" Брянская область,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"Овощевод", Волжский (Волгоградская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Овощи:   </a:t>
                      </a:r>
                    </a:p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Меленковский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Собинский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"РАЗВИТИЕ", Москва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«Компания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Айсейль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Фрукты:   </a:t>
                      </a:r>
                    </a:p>
                    <a:p>
                      <a:pPr algn="ctr" eaLnBrk="1" hangingPunct="1">
                        <a:lnSpc>
                          <a:spcPct val="102000"/>
                        </a:lnSpc>
                        <a:buClrTx/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Молдова, Краснодарский край, 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и Ростовская области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178595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6" descr="https://agrosale.uz/uploads/product/3894/l_file_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1857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1857388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357562"/>
            <a:ext cx="1857388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429240"/>
            <a:ext cx="1857388" cy="8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6260201"/>
            <a:ext cx="1857388" cy="81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643446"/>
            <a:ext cx="1857388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4" descr="https://tvoysustavchik.ru/wp-content/uploads/2019/01/lechenie-revmatoidnogo-artrita---metody-tradicionnoy-i-narodnoy-mediciny-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000504"/>
            <a:ext cx="1857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4357694"/>
            <a:ext cx="82365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358114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Нормативно-правовая база обеспечивающая горячее питание в образовательных организациях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Собинского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Постановление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администрации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Собинского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района №935 от 27.08.2020г.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«О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компенсации стоимости питания обучающимся муниципальных образовательных организаций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Собинского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района»;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Постановление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администрации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Собинского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района 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1470 от 17.12.2020г. «Об утверждении Порядка предоставления денежной компенсации родителям (законным представителям) за питание обучающихся, получающих образование в форме индивидуального  обучения на дому.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Постановление администрации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Собинского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района №923 от 26.08.2020г.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«Об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утверждении Положений об организации питания обучающихся в муниципальных образовательных организациях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Собинского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района».</a:t>
            </a:r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6" name="Рисунок 5" descr="рпапапп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643182"/>
            <a:ext cx="2571736" cy="364515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Меры социальной помощи населению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14340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7200" b="1" dirty="0"/>
              <a:t>освобождены от  оплаты на 100% :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родители детей-инвалидов </a:t>
            </a:r>
            <a:r>
              <a:rPr lang="ru-RU" sz="7200" dirty="0"/>
              <a:t>;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родители детей </a:t>
            </a:r>
            <a:r>
              <a:rPr lang="ru-RU" sz="7200" dirty="0"/>
              <a:t>сирот и детей, оставшихся без попечения родителей ;</a:t>
            </a:r>
          </a:p>
          <a:p>
            <a:r>
              <a:rPr lang="ru-RU" sz="7200" dirty="0" smtClean="0"/>
              <a:t>Родители детей </a:t>
            </a:r>
            <a:r>
              <a:rPr lang="ru-RU" sz="7200" dirty="0"/>
              <a:t>с туберкулезной интоксикацией ;</a:t>
            </a:r>
          </a:p>
          <a:p>
            <a:r>
              <a:rPr lang="ru-RU" sz="7200" dirty="0" smtClean="0"/>
              <a:t> </a:t>
            </a:r>
            <a:r>
              <a:rPr lang="ru-RU" sz="7200" dirty="0"/>
              <a:t>семьи (неполные семьи – </a:t>
            </a:r>
            <a:r>
              <a:rPr lang="ru-RU" sz="7200" dirty="0" smtClean="0"/>
              <a:t>одинокие матери</a:t>
            </a:r>
            <a:r>
              <a:rPr lang="ru-RU" sz="7200" dirty="0"/>
              <a:t>, вдовы, вдовцы), в которых оба родителя (один родитель в случае, если семья неполная) – педагогические работники сферы образования </a:t>
            </a:r>
            <a:r>
              <a:rPr lang="ru-RU" sz="7200" dirty="0" err="1"/>
              <a:t>Собинского</a:t>
            </a:r>
            <a:r>
              <a:rPr lang="ru-RU" sz="7200" dirty="0"/>
              <a:t> района 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53578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/>
              <a:t>Освобождены  от оплаты на 50%:</a:t>
            </a:r>
          </a:p>
          <a:p>
            <a:r>
              <a:rPr lang="ru-RU" sz="7200" dirty="0" smtClean="0"/>
              <a:t>многодетные семьи</a:t>
            </a:r>
            <a:r>
              <a:rPr lang="ru-RU" sz="7200" dirty="0"/>
              <a:t>;</a:t>
            </a:r>
          </a:p>
          <a:p>
            <a:r>
              <a:rPr lang="ru-RU" sz="7200" dirty="0" smtClean="0"/>
              <a:t>работающие </a:t>
            </a:r>
            <a:r>
              <a:rPr lang="ru-RU" sz="7200" dirty="0"/>
              <a:t>родители со средним доходом на 1 члена семьи, не превышающим 0,5   минимальных размера оплаты труда в месяц;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семьи</a:t>
            </a:r>
            <a:r>
              <a:rPr lang="ru-RU" sz="7200" dirty="0"/>
              <a:t>, в которых один из родителей погиб в локальных войнах и военных конфликтах ;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работники </a:t>
            </a:r>
            <a:r>
              <a:rPr lang="ru-RU" sz="7200" dirty="0"/>
              <a:t>муниципальных дошкольных учреждений, а также воспитатели, младшие воспитатели и помощники воспитателей в группах дошкольного образования, открытых в муниципальных общеобразовательных учреждениях ;</a:t>
            </a:r>
          </a:p>
          <a:p>
            <a:r>
              <a:rPr lang="ru-RU" sz="7200" dirty="0" smtClean="0"/>
              <a:t>семьи</a:t>
            </a:r>
            <a:r>
              <a:rPr lang="ru-RU" sz="7200" dirty="0"/>
              <a:t>, в которых оба родителя студенты, обучающиеся на очной основе;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семьи </a:t>
            </a:r>
            <a:r>
              <a:rPr lang="ru-RU" sz="7200" dirty="0"/>
              <a:t>военнослужащих срочной службы .</a:t>
            </a:r>
          </a:p>
          <a:p>
            <a:r>
              <a:rPr lang="ru-RU" sz="2900" dirty="0"/>
              <a:t> </a:t>
            </a:r>
          </a:p>
          <a:p>
            <a:endParaRPr lang="ru-RU" dirty="0"/>
          </a:p>
        </p:txBody>
      </p:sp>
      <p:pic>
        <p:nvPicPr>
          <p:cNvPr id="3075" name="Picture 3" descr="C:\Users\Shkunkova_V\Desktop\9c1f279e1dbb7dfedd25331b3bкуцкц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03082"/>
            <a:ext cx="3833746" cy="2554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2021 году  на реализацию мероприятий по организации питания в общеобразовательных организациях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направлены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средства в сумме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49,4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млн.рублей за счет средств бюджетов трех уровней и родительской платы: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Федеральный бюджет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-  22,6 млн.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Областной бюджет –  1,4 млн. руб.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Муниципальный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бюджет –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19,5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млн. руб.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aseline="0" dirty="0">
                <a:latin typeface="+mj-lt"/>
                <a:cs typeface="Times New Roman" pitchFamily="18" charset="0"/>
              </a:rPr>
              <a:t> </a:t>
            </a:r>
            <a:r>
              <a:rPr lang="ru-RU" sz="2000" baseline="0" dirty="0" smtClean="0">
                <a:latin typeface="+mj-lt"/>
                <a:cs typeface="Times New Roman" pitchFamily="18" charset="0"/>
              </a:rPr>
              <a:t>Средства родителей – </a:t>
            </a:r>
            <a:r>
              <a:rPr lang="ru-RU" sz="2000" baseline="0" dirty="0" smtClean="0">
                <a:latin typeface="+mj-lt"/>
                <a:cs typeface="Times New Roman" pitchFamily="18" charset="0"/>
              </a:rPr>
              <a:t>5,9 </a:t>
            </a:r>
            <a:r>
              <a:rPr lang="ru-RU" sz="2000" baseline="0" dirty="0" smtClean="0">
                <a:latin typeface="+mj-lt"/>
                <a:cs typeface="Times New Roman" pitchFamily="18" charset="0"/>
              </a:rPr>
              <a:t>млн. руб</a:t>
            </a:r>
            <a:r>
              <a:rPr lang="ru-RU" sz="2000" dirty="0">
                <a:latin typeface="+mj-lt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18 муниципальных общеобразовательных организациях питанием обеспечиваются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5759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обучающихся, из них: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47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детей дошкольного возраста;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5712 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детей школьного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Финансовое обеспечение горячего питания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3623766" cy="2143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Рисунок 7" descr="IMG-20190521-WA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143380"/>
            <a:ext cx="3738557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85852" y="142852"/>
            <a:ext cx="5831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Организация питания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в дошкольном образовании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357298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Питание обучающихся детских дошкольных учреждений организовано в основном за счет средств родительской платы за присмотр и уход за детьми в ДОУ, которая </a:t>
            </a:r>
            <a:r>
              <a:rPr lang="ru-RU" sz="2500" dirty="0" smtClean="0"/>
              <a:t>с 01 июня </a:t>
            </a:r>
            <a:r>
              <a:rPr lang="ru-RU" sz="2500" dirty="0" smtClean="0"/>
              <a:t>2021 </a:t>
            </a:r>
            <a:r>
              <a:rPr lang="ru-RU" sz="2500" dirty="0" smtClean="0"/>
              <a:t>года </a:t>
            </a:r>
            <a:r>
              <a:rPr lang="ru-RU" sz="2500" dirty="0"/>
              <a:t>составляет </a:t>
            </a:r>
            <a:r>
              <a:rPr lang="ru-RU" sz="2500" dirty="0" smtClean="0"/>
              <a:t>145 </a:t>
            </a:r>
            <a:r>
              <a:rPr lang="ru-RU" sz="2500" dirty="0"/>
              <a:t>рублей в </a:t>
            </a:r>
            <a:r>
              <a:rPr lang="ru-RU" sz="2500" dirty="0" smtClean="0"/>
              <a:t>день.</a:t>
            </a:r>
            <a:endParaRPr lang="ru-RU" sz="25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питание детей в ДОУ направляются средства в сумме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56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млн. руб., из них</a:t>
            </a:r>
            <a:r>
              <a:rPr lang="ru-RU" sz="2500" dirty="0" smtClean="0">
                <a:ea typeface="Times New Roman" pitchFamily="18" charset="0"/>
                <a:cs typeface="Arial" pitchFamily="34" charset="0"/>
              </a:rPr>
              <a:t>: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5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dirty="0" smtClean="0">
                <a:ea typeface="Times New Roman" pitchFamily="18" charset="0"/>
                <a:cs typeface="Arial" pitchFamily="34" charset="0"/>
              </a:rPr>
              <a:t>7,4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млн.руб. за счет средств районного бюджета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организацию питания льготной категории детей;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5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dirty="0" smtClean="0">
                <a:ea typeface="Times New Roman" pitchFamily="18" charset="0"/>
                <a:cs typeface="Arial" pitchFamily="34" charset="0"/>
              </a:rPr>
              <a:t>48,6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млн.руб. за счет родительской платы. </a:t>
            </a:r>
            <a:endParaRPr lang="ru-RU" sz="2500" dirty="0"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8914" name="Picture 2" descr="S:\Управление образования\Презентация ПИТАНИЕ\93086951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39060" y="4000504"/>
            <a:ext cx="330494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90"/>
            <a:ext cx="814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Организация горячего питания обучающихся муниципальных общеобразовательных </a:t>
            </a:r>
            <a:r>
              <a:rPr lang="ru-RU" sz="3200" dirty="0" smtClean="0"/>
              <a:t>организациях</a:t>
            </a:r>
            <a:endParaRPr lang="ru-RU" sz="32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643050"/>
            <a:ext cx="892971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организацию питания  обучающихся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49,4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млн.руб.в год, из них: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питание учащихся  1-4 классов в год – 25,4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питание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5-11 классов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общей суммы расходов: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федерального бюджета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22, 6 млн.руб.;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областного бюджета -1,4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районного бюджета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19,5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родителей –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5,9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млн.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072066" y="3937008"/>
          <a:ext cx="4071934" cy="2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00034" y="4929198"/>
            <a:ext cx="4429156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1- 4 классы – </a:t>
            </a:r>
            <a:r>
              <a:rPr lang="ru-RU" sz="2800" dirty="0" smtClean="0"/>
              <a:t>2509 </a:t>
            </a:r>
            <a:r>
              <a:rPr lang="ru-RU" sz="2800" dirty="0" smtClean="0"/>
              <a:t>человек;</a:t>
            </a:r>
          </a:p>
          <a:p>
            <a:pPr algn="ctr"/>
            <a:r>
              <a:rPr lang="ru-RU" sz="2800" dirty="0" smtClean="0"/>
              <a:t>5-11 классы – </a:t>
            </a:r>
            <a:r>
              <a:rPr lang="ru-RU" sz="2800" dirty="0" smtClean="0"/>
              <a:t>3203 </a:t>
            </a:r>
            <a:r>
              <a:rPr lang="ru-RU" sz="2800" dirty="0" smtClean="0"/>
              <a:t>человек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2428860" y="1142984"/>
            <a:ext cx="5072098" cy="4357718"/>
          </a:xfrm>
          <a:prstGeom prst="donut">
            <a:avLst>
              <a:gd name="adj" fmla="val 8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64" y="0"/>
            <a:ext cx="100853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3071810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Стоимость горячего питания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142984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1- 4 классы </a:t>
            </a:r>
          </a:p>
          <a:p>
            <a:pPr algn="ctr"/>
            <a:r>
              <a:rPr lang="ru-RU" sz="2000" dirty="0" smtClean="0"/>
              <a:t>Завтрак  </a:t>
            </a:r>
            <a:r>
              <a:rPr lang="ru-RU" sz="2000" dirty="0" smtClean="0"/>
              <a:t>-84 рубля.</a:t>
            </a:r>
            <a:endParaRPr lang="ru-RU" sz="2000" dirty="0" smtClean="0"/>
          </a:p>
          <a:p>
            <a:pPr algn="ctr"/>
            <a:r>
              <a:rPr lang="ru-RU" sz="2000" dirty="0" smtClean="0"/>
              <a:t>Обед – 50 рублей.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214422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5-11 классы</a:t>
            </a:r>
          </a:p>
          <a:p>
            <a:pPr algn="ctr"/>
            <a:r>
              <a:rPr lang="ru-RU" sz="2000" dirty="0" smtClean="0"/>
              <a:t>Завтрак – 40 рублей.</a:t>
            </a:r>
          </a:p>
          <a:p>
            <a:pPr algn="ctr"/>
            <a:r>
              <a:rPr lang="ru-RU" sz="2000" dirty="0" smtClean="0"/>
              <a:t>Обед – 50 рублей.</a:t>
            </a:r>
            <a:endParaRPr lang="ru-RU" sz="2000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71472" y="2571744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Меры социальной</a:t>
            </a:r>
            <a:r>
              <a:rPr kumimoji="0" lang="ru-RU" sz="35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поддержки детей школьного возраста </a:t>
            </a: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714752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Бесплатные завтраки </a:t>
            </a:r>
          </a:p>
          <a:p>
            <a:pPr algn="ctr"/>
            <a:r>
              <a:rPr lang="ru-RU" sz="2000" dirty="0" smtClean="0"/>
              <a:t> 1-11 классов – 100%</a:t>
            </a:r>
          </a:p>
          <a:p>
            <a:pPr algn="ctr"/>
            <a:r>
              <a:rPr lang="ru-RU" sz="2000" dirty="0" smtClean="0"/>
              <a:t>5712 </a:t>
            </a:r>
            <a:r>
              <a:rPr lang="ru-RU" sz="2000" dirty="0" smtClean="0"/>
              <a:t>детей.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714752"/>
            <a:ext cx="2928958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Бесплатные обеды </a:t>
            </a:r>
          </a:p>
          <a:p>
            <a:pPr algn="ctr"/>
            <a:r>
              <a:rPr lang="ru-RU" sz="2000" dirty="0" smtClean="0"/>
              <a:t>1-11 классы  </a:t>
            </a:r>
          </a:p>
          <a:p>
            <a:pPr algn="ctr"/>
            <a:r>
              <a:rPr lang="ru-RU" sz="2000" dirty="0" smtClean="0"/>
              <a:t>125 </a:t>
            </a:r>
            <a:r>
              <a:rPr lang="ru-RU" sz="2000" dirty="0" smtClean="0"/>
              <a:t>человек</a:t>
            </a:r>
          </a:p>
        </p:txBody>
      </p:sp>
      <p:pic>
        <p:nvPicPr>
          <p:cNvPr id="1026" name="Picture 2" descr="C:\Users\Shkunkova_V\Desktop\vector-children-having-lunch-on-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441906"/>
            <a:ext cx="4643470" cy="241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40029</TotalTime>
  <Words>1914</Words>
  <Application>Microsoft Office PowerPoint</Application>
  <PresentationFormat>Экран (4:3)</PresentationFormat>
  <Paragraphs>297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Нормативно-правовая база обеспечивающая горячее питание в образовательных организациях Собинского района</vt:lpstr>
      <vt:lpstr>Меры социальной помощи населению</vt:lpstr>
      <vt:lpstr>Слайд 6</vt:lpstr>
      <vt:lpstr>Слайд 7</vt:lpstr>
      <vt:lpstr>Слайд 8</vt:lpstr>
      <vt:lpstr>Стоимость горячего питания </vt:lpstr>
      <vt:lpstr>Организация горячего питания детей льготных категорий</vt:lpstr>
      <vt:lpstr>Всего обучающихся 1 – 11 классов во Владимирской области -  140684 чел. </vt:lpstr>
      <vt:lpstr>Слайд 12</vt:lpstr>
      <vt:lpstr>Освоение программы  "БЭСТ-5. Питание», являющаяся готовым отраслевым решением для автоматизации учета питания, разработанной совместно с НИИ питания РАМН и рекомендованной для детских садов, школ.</vt:lpstr>
      <vt:lpstr>Освоение программы  "БЭСТ-5. Питание», являющаяся готовым отраслевым решением для автоматизации учета питания, разработанной совместно с НИИ питания РАМН и рекомендованной для детских садов, школ.</vt:lpstr>
      <vt:lpstr>Выписка из 10-дневного меню  </vt:lpstr>
      <vt:lpstr>Обращение родителей на сайт департамента образования (горячая линия) о качестве горячего питания в школах Собинского района </vt:lpstr>
      <vt:lpstr>Модернизация школьных пищеблоков</vt:lpstr>
      <vt:lpstr>Слайд 18</vt:lpstr>
      <vt:lpstr>Котлы пищеварочные электрические КПЭМ-60/7Т</vt:lpstr>
      <vt:lpstr>Модернизация школьных пищеблоков</vt:lpstr>
      <vt:lpstr>Модернизация школьных пищеблоков</vt:lpstr>
      <vt:lpstr>Слайд 22</vt:lpstr>
      <vt:lpstr>Слайд 23</vt:lpstr>
      <vt:lpstr>Закупка  продуктов  питания осуществляется  двумя   способами:</vt:lpstr>
      <vt:lpstr>Слайд 25</vt:lpstr>
      <vt:lpstr>Содержание штата кухонных работников в образовательных организациях</vt:lpstr>
      <vt:lpstr>Основные причины текучести кадров</vt:lpstr>
      <vt:lpstr>Проблемы, возникающие при организации горячего питания.</vt:lpstr>
      <vt:lpstr>Пути решения данных проблем 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Shkunkova_V</dc:creator>
  <cp:lastModifiedBy>Krylova_M</cp:lastModifiedBy>
  <cp:revision>149</cp:revision>
  <dcterms:created xsi:type="dcterms:W3CDTF">2020-11-27T07:30:23Z</dcterms:created>
  <dcterms:modified xsi:type="dcterms:W3CDTF">2022-02-02T08:46:05Z</dcterms:modified>
</cp:coreProperties>
</file>