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56" r:id="rId2"/>
    <p:sldId id="284" r:id="rId3"/>
    <p:sldId id="280" r:id="rId4"/>
    <p:sldId id="283" r:id="rId5"/>
    <p:sldId id="257" r:id="rId6"/>
    <p:sldId id="285" r:id="rId7"/>
    <p:sldId id="286" r:id="rId8"/>
    <p:sldId id="279" r:id="rId9"/>
    <p:sldId id="287" r:id="rId10"/>
    <p:sldId id="289" r:id="rId11"/>
    <p:sldId id="282" r:id="rId12"/>
    <p:sldId id="288" r:id="rId13"/>
    <p:sldId id="290" r:id="rId14"/>
    <p:sldId id="291" r:id="rId15"/>
  </p:sldIdLst>
  <p:sldSz cx="9144000" cy="6858000" type="screen4x3"/>
  <p:notesSz cx="6858000" cy="9144000"/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8000"/>
    <a:srgbClr val="4D4D4D"/>
    <a:srgbClr val="B92D14"/>
    <a:srgbClr val="35759D"/>
    <a:srgbClr val="35B19D"/>
    <a:srgbClr val="000000"/>
    <a:srgbClr val="006600"/>
    <a:srgbClr val="00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536" autoAdjust="0"/>
    <p:restoredTop sz="95596" autoAdjust="0"/>
  </p:normalViewPr>
  <p:slideViewPr>
    <p:cSldViewPr>
      <p:cViewPr varScale="1">
        <p:scale>
          <a:sx n="86" d="100"/>
          <a:sy n="86" d="100"/>
        </p:scale>
        <p:origin x="-84" y="-43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2A3B1A5-F2FE-43FE-B91E-61C297E4AC92}" type="doc">
      <dgm:prSet loTypeId="urn:microsoft.com/office/officeart/2005/8/layout/venn1" loCatId="relationship" qsTypeId="urn:microsoft.com/office/officeart/2005/8/quickstyle/3d3" qsCatId="3D" csTypeId="urn:microsoft.com/office/officeart/2005/8/colors/accent1_2" csCatId="accent1" phldr="1"/>
      <dgm:spPr/>
    </dgm:pt>
    <dgm:pt modelId="{1E54FC40-993D-4C51-8C17-ACBEE2B2A22C}">
      <dgm:prSet phldrT="[Текст]"/>
      <dgm:spPr/>
      <dgm:t>
        <a:bodyPr/>
        <a:lstStyle/>
        <a:p>
          <a:r>
            <a:rPr lang="ru-RU" dirty="0" smtClean="0">
              <a:solidFill>
                <a:srgbClr val="008000"/>
              </a:solidFill>
            </a:rPr>
            <a:t>Здоровый образ жизни</a:t>
          </a:r>
          <a:endParaRPr lang="ru-RU" dirty="0">
            <a:solidFill>
              <a:srgbClr val="008000"/>
            </a:solidFill>
          </a:endParaRPr>
        </a:p>
      </dgm:t>
    </dgm:pt>
    <dgm:pt modelId="{B589D92D-1D90-458D-94C3-BB61E3A37006}" type="parTrans" cxnId="{C6FE3564-A51F-4DAA-984D-B6039CF4E07A}">
      <dgm:prSet/>
      <dgm:spPr/>
      <dgm:t>
        <a:bodyPr/>
        <a:lstStyle/>
        <a:p>
          <a:endParaRPr lang="ru-RU"/>
        </a:p>
      </dgm:t>
    </dgm:pt>
    <dgm:pt modelId="{2D0FA1AA-7BF1-4BFD-9C68-32C5AA4B4736}" type="sibTrans" cxnId="{C6FE3564-A51F-4DAA-984D-B6039CF4E07A}">
      <dgm:prSet/>
      <dgm:spPr/>
      <dgm:t>
        <a:bodyPr/>
        <a:lstStyle/>
        <a:p>
          <a:endParaRPr lang="ru-RU"/>
        </a:p>
      </dgm:t>
    </dgm:pt>
    <dgm:pt modelId="{EC203F7C-1F80-4435-BB0B-4300AF82DEF8}">
      <dgm:prSet phldrT="[Текст]"/>
      <dgm:spPr/>
      <dgm:t>
        <a:bodyPr/>
        <a:lstStyle/>
        <a:p>
          <a:r>
            <a:rPr lang="ru-RU" dirty="0" smtClean="0">
              <a:solidFill>
                <a:srgbClr val="008000"/>
              </a:solidFill>
            </a:rPr>
            <a:t>Ценностно-смысловые установки личности</a:t>
          </a:r>
          <a:endParaRPr lang="ru-RU" dirty="0">
            <a:solidFill>
              <a:srgbClr val="008000"/>
            </a:solidFill>
          </a:endParaRPr>
        </a:p>
      </dgm:t>
    </dgm:pt>
    <dgm:pt modelId="{3BACC581-4FB9-4BD1-B411-C3B9CA7A1DCB}" type="parTrans" cxnId="{2E67CAB9-077B-477F-BDD8-26595B6264AD}">
      <dgm:prSet/>
      <dgm:spPr/>
      <dgm:t>
        <a:bodyPr/>
        <a:lstStyle/>
        <a:p>
          <a:endParaRPr lang="ru-RU"/>
        </a:p>
      </dgm:t>
    </dgm:pt>
    <dgm:pt modelId="{661C3528-9B43-4117-B0C6-780D3D7CD6A8}" type="sibTrans" cxnId="{2E67CAB9-077B-477F-BDD8-26595B6264AD}">
      <dgm:prSet/>
      <dgm:spPr/>
      <dgm:t>
        <a:bodyPr/>
        <a:lstStyle/>
        <a:p>
          <a:endParaRPr lang="ru-RU"/>
        </a:p>
      </dgm:t>
    </dgm:pt>
    <dgm:pt modelId="{FCE90B86-25E8-46B7-B099-CA413B0A1CD6}" type="pres">
      <dgm:prSet presAssocID="{B2A3B1A5-F2FE-43FE-B91E-61C297E4AC92}" presName="compositeShape" presStyleCnt="0">
        <dgm:presLayoutVars>
          <dgm:chMax val="7"/>
          <dgm:dir/>
          <dgm:resizeHandles val="exact"/>
        </dgm:presLayoutVars>
      </dgm:prSet>
      <dgm:spPr/>
    </dgm:pt>
    <dgm:pt modelId="{6716AE89-3DB1-4CF1-A332-570848FA5B83}" type="pres">
      <dgm:prSet presAssocID="{1E54FC40-993D-4C51-8C17-ACBEE2B2A22C}" presName="circ1" presStyleLbl="vennNode1" presStyleIdx="0" presStyleCnt="2"/>
      <dgm:spPr/>
    </dgm:pt>
    <dgm:pt modelId="{81669315-C064-47AF-BBD7-C99EA1AC95FA}" type="pres">
      <dgm:prSet presAssocID="{1E54FC40-993D-4C51-8C17-ACBEE2B2A22C}" presName="circ1Tx" presStyleLbl="revTx" presStyleIdx="0" presStyleCnt="0">
        <dgm:presLayoutVars>
          <dgm:chMax val="0"/>
          <dgm:chPref val="0"/>
          <dgm:bulletEnabled val="1"/>
        </dgm:presLayoutVars>
      </dgm:prSet>
      <dgm:spPr/>
    </dgm:pt>
    <dgm:pt modelId="{A6B313E2-1F4D-40FA-8528-1ED693E1152F}" type="pres">
      <dgm:prSet presAssocID="{EC203F7C-1F80-4435-BB0B-4300AF82DEF8}" presName="circ2" presStyleLbl="vennNode1" presStyleIdx="1" presStyleCnt="2"/>
      <dgm:spPr/>
    </dgm:pt>
    <dgm:pt modelId="{75089D57-138C-46E0-9993-3F278A109DAC}" type="pres">
      <dgm:prSet presAssocID="{EC203F7C-1F80-4435-BB0B-4300AF82DEF8}" presName="circ2Tx" presStyleLbl="revTx" presStyleIdx="0" presStyleCnt="0">
        <dgm:presLayoutVars>
          <dgm:chMax val="0"/>
          <dgm:chPref val="0"/>
          <dgm:bulletEnabled val="1"/>
        </dgm:presLayoutVars>
      </dgm:prSet>
      <dgm:spPr/>
    </dgm:pt>
  </dgm:ptLst>
  <dgm:cxnLst>
    <dgm:cxn modelId="{C6FE3564-A51F-4DAA-984D-B6039CF4E07A}" srcId="{B2A3B1A5-F2FE-43FE-B91E-61C297E4AC92}" destId="{1E54FC40-993D-4C51-8C17-ACBEE2B2A22C}" srcOrd="0" destOrd="0" parTransId="{B589D92D-1D90-458D-94C3-BB61E3A37006}" sibTransId="{2D0FA1AA-7BF1-4BFD-9C68-32C5AA4B4736}"/>
    <dgm:cxn modelId="{E6E9A9E5-AC00-4084-8CE8-DD3DDBA99EAA}" type="presOf" srcId="{B2A3B1A5-F2FE-43FE-B91E-61C297E4AC92}" destId="{FCE90B86-25E8-46B7-B099-CA413B0A1CD6}" srcOrd="0" destOrd="0" presId="urn:microsoft.com/office/officeart/2005/8/layout/venn1"/>
    <dgm:cxn modelId="{0F873E29-B807-4CEE-AC5D-CE1B91BD1809}" type="presOf" srcId="{1E54FC40-993D-4C51-8C17-ACBEE2B2A22C}" destId="{6716AE89-3DB1-4CF1-A332-570848FA5B83}" srcOrd="0" destOrd="0" presId="urn:microsoft.com/office/officeart/2005/8/layout/venn1"/>
    <dgm:cxn modelId="{B43CF556-B134-4EDC-AC68-6E9830BEA7FE}" type="presOf" srcId="{EC203F7C-1F80-4435-BB0B-4300AF82DEF8}" destId="{75089D57-138C-46E0-9993-3F278A109DAC}" srcOrd="1" destOrd="0" presId="urn:microsoft.com/office/officeart/2005/8/layout/venn1"/>
    <dgm:cxn modelId="{A323DAA2-1147-4299-BB9E-7C153E51A13B}" type="presOf" srcId="{EC203F7C-1F80-4435-BB0B-4300AF82DEF8}" destId="{A6B313E2-1F4D-40FA-8528-1ED693E1152F}" srcOrd="0" destOrd="0" presId="urn:microsoft.com/office/officeart/2005/8/layout/venn1"/>
    <dgm:cxn modelId="{2E67CAB9-077B-477F-BDD8-26595B6264AD}" srcId="{B2A3B1A5-F2FE-43FE-B91E-61C297E4AC92}" destId="{EC203F7C-1F80-4435-BB0B-4300AF82DEF8}" srcOrd="1" destOrd="0" parTransId="{3BACC581-4FB9-4BD1-B411-C3B9CA7A1DCB}" sibTransId="{661C3528-9B43-4117-B0C6-780D3D7CD6A8}"/>
    <dgm:cxn modelId="{09EA7EEC-C48A-4F28-A1DA-89A6EE3CA095}" type="presOf" srcId="{1E54FC40-993D-4C51-8C17-ACBEE2B2A22C}" destId="{81669315-C064-47AF-BBD7-C99EA1AC95FA}" srcOrd="1" destOrd="0" presId="urn:microsoft.com/office/officeart/2005/8/layout/venn1"/>
    <dgm:cxn modelId="{C0D56137-3AA3-4E28-9872-FF144826E214}" type="presParOf" srcId="{FCE90B86-25E8-46B7-B099-CA413B0A1CD6}" destId="{6716AE89-3DB1-4CF1-A332-570848FA5B83}" srcOrd="0" destOrd="0" presId="urn:microsoft.com/office/officeart/2005/8/layout/venn1"/>
    <dgm:cxn modelId="{E01869B7-7AE2-4F37-9FC5-084EC3F716DD}" type="presParOf" srcId="{FCE90B86-25E8-46B7-B099-CA413B0A1CD6}" destId="{81669315-C064-47AF-BBD7-C99EA1AC95FA}" srcOrd="1" destOrd="0" presId="urn:microsoft.com/office/officeart/2005/8/layout/venn1"/>
    <dgm:cxn modelId="{72839A92-61C1-4776-B7B5-2A893A04311A}" type="presParOf" srcId="{FCE90B86-25E8-46B7-B099-CA413B0A1CD6}" destId="{A6B313E2-1F4D-40FA-8528-1ED693E1152F}" srcOrd="2" destOrd="0" presId="urn:microsoft.com/office/officeart/2005/8/layout/venn1"/>
    <dgm:cxn modelId="{A952B93E-3B27-43FC-85F7-A9E4949DDCAF}" type="presParOf" srcId="{FCE90B86-25E8-46B7-B099-CA413B0A1CD6}" destId="{75089D57-138C-46E0-9993-3F278A109DAC}" srcOrd="3" destOrd="0" presId="urn:microsoft.com/office/officeart/2005/8/layout/venn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716AE89-3DB1-4CF1-A332-570848FA5B83}">
      <dsp:nvSpPr>
        <dsp:cNvPr id="0" name=""/>
        <dsp:cNvSpPr/>
      </dsp:nvSpPr>
      <dsp:spPr>
        <a:xfrm>
          <a:off x="179018" y="492170"/>
          <a:ext cx="4415788" cy="4415788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2700" prstMaterial="clear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700" kern="1200" dirty="0" smtClean="0">
              <a:solidFill>
                <a:srgbClr val="008000"/>
              </a:solidFill>
            </a:rPr>
            <a:t>Здоровый образ жизни</a:t>
          </a:r>
          <a:endParaRPr lang="ru-RU" sz="3700" kern="1200" dirty="0">
            <a:solidFill>
              <a:srgbClr val="008000"/>
            </a:solidFill>
          </a:endParaRPr>
        </a:p>
      </dsp:txBody>
      <dsp:txXfrm>
        <a:off x="795637" y="1012886"/>
        <a:ext cx="2546040" cy="3374355"/>
      </dsp:txXfrm>
    </dsp:sp>
    <dsp:sp modelId="{A6B313E2-1F4D-40FA-8528-1ED693E1152F}">
      <dsp:nvSpPr>
        <dsp:cNvPr id="0" name=""/>
        <dsp:cNvSpPr/>
      </dsp:nvSpPr>
      <dsp:spPr>
        <a:xfrm>
          <a:off x="3361568" y="492170"/>
          <a:ext cx="4415788" cy="4415788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2700" prstMaterial="clear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700" kern="1200" dirty="0" smtClean="0">
              <a:solidFill>
                <a:srgbClr val="008000"/>
              </a:solidFill>
            </a:rPr>
            <a:t>Ценностно-смысловые установки личности</a:t>
          </a:r>
          <a:endParaRPr lang="ru-RU" sz="3700" kern="1200" dirty="0">
            <a:solidFill>
              <a:srgbClr val="008000"/>
            </a:solidFill>
          </a:endParaRPr>
        </a:p>
      </dsp:txBody>
      <dsp:txXfrm>
        <a:off x="4614698" y="1012886"/>
        <a:ext cx="2546040" cy="337435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19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12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819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819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19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smtClean="0"/>
            </a:lvl1pPr>
          </a:lstStyle>
          <a:p>
            <a:pPr>
              <a:defRPr/>
            </a:pPr>
            <a:fld id="{CE9126AB-F105-4BA9-9545-EDF56DEFC00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886355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2F6C78C0-6C40-4711-826C-BCE6AAB75961}" type="slidenum">
              <a:rPr lang="en-US" altLang="ru-RU" sz="1200"/>
              <a:pPr eaLnBrk="1" hangingPunct="1"/>
              <a:t>1</a:t>
            </a:fld>
            <a:endParaRPr lang="en-US" altLang="ru-RU" sz="1200"/>
          </a:p>
        </p:txBody>
      </p:sp>
      <p:sp>
        <p:nvSpPr>
          <p:cNvPr id="61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ru-RU" altLang="ru-RU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E8BFFBAB-F9B5-4773-9D77-103A93B56A4C}" type="slidenum">
              <a:rPr lang="en-US" altLang="ru-RU" sz="1200"/>
              <a:pPr eaLnBrk="1" hangingPunct="1"/>
              <a:t>5</a:t>
            </a:fld>
            <a:endParaRPr lang="en-US" altLang="ru-RU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ru-RU" altLang="ru-RU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86D4365B-5BE0-4A0D-A336-D7C82BC1E49D}" type="slidenum">
              <a:rPr lang="en-US" altLang="ru-RU" sz="1200"/>
              <a:pPr eaLnBrk="1" hangingPunct="1"/>
              <a:t>8</a:t>
            </a:fld>
            <a:endParaRPr lang="en-US" altLang="ru-RU" sz="1200"/>
          </a:p>
        </p:txBody>
      </p:sp>
      <p:sp>
        <p:nvSpPr>
          <p:cNvPr id="81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19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ru-RU" alt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990600" y="5334000"/>
            <a:ext cx="7772400" cy="704850"/>
          </a:xfrm>
          <a:extLs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/>
          <a:lstStyle>
            <a:lvl1pPr algn="r">
              <a:defRPr sz="3600">
                <a:solidFill>
                  <a:schemeClr val="bg1"/>
                </a:solidFill>
              </a:defRPr>
            </a:lvl1pPr>
          </a:lstStyle>
          <a:p>
            <a:pPr lvl="0"/>
            <a:r>
              <a:rPr lang="ru-RU" noProof="0" smtClean="0"/>
              <a:t>Образец заголовка</a:t>
            </a:r>
            <a:endParaRPr lang="en-US" noProof="0" smtClean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990600" y="5867400"/>
            <a:ext cx="7772400" cy="533400"/>
          </a:xfrm>
          <a:extLs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/>
          <a:lstStyle>
            <a:lvl1pPr marL="0" indent="0" algn="r">
              <a:buFontTx/>
              <a:buNone/>
              <a:defRPr sz="2400">
                <a:solidFill>
                  <a:schemeClr val="bg1"/>
                </a:solidFill>
              </a:defRPr>
            </a:lvl1pPr>
          </a:lstStyle>
          <a:p>
            <a:pPr lvl="0"/>
            <a:r>
              <a:rPr lang="ru-RU" noProof="0" smtClean="0"/>
              <a:t>Образец подзаголовка</a:t>
            </a:r>
            <a:endParaRPr lang="en-US" noProof="0" smtClean="0"/>
          </a:p>
        </p:txBody>
      </p:sp>
    </p:spTree>
    <p:extLst>
      <p:ext uri="{BB962C8B-B14F-4D97-AF65-F5344CB8AC3E}">
        <p14:creationId xmlns:p14="http://schemas.microsoft.com/office/powerpoint/2010/main" val="41082137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52507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400800" y="1417638"/>
            <a:ext cx="1828800" cy="521176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1417638"/>
            <a:ext cx="5334000" cy="521176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5517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17392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5200217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4400" y="2438400"/>
            <a:ext cx="3581400" cy="4191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438400"/>
            <a:ext cx="3581400" cy="4191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83875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48008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67287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043563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7286995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12289869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1417638"/>
            <a:ext cx="7315200" cy="715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  <a:endParaRPr lang="en-US" altLang="ru-RU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2438400"/>
            <a:ext cx="7315200" cy="419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  <a:endParaRPr lang="en-US" altLang="ru-RU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xStyles>
    <p:titleStyle>
      <a:lvl1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icrosoft Sans Serif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icrosoft Sans Serif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icrosoft Sans Serif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icrosoft Sans Serif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icrosoft Sans Serif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icrosoft Sans Serif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icrosoft Sans Serif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icrosoft Sans Serif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5"/>
          <p:cNvSpPr>
            <a:spLocks noGrp="1" noChangeArrowheads="1"/>
          </p:cNvSpPr>
          <p:nvPr>
            <p:ph type="ctrTitle"/>
          </p:nvPr>
        </p:nvSpPr>
        <p:spPr>
          <a:xfrm>
            <a:off x="179512" y="764704"/>
            <a:ext cx="3456384" cy="3744416"/>
          </a:xfrm>
          <a:extLs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000000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r>
              <a:rPr lang="ru-RU" b="1" dirty="0">
                <a:solidFill>
                  <a:schemeClr val="accent6">
                    <a:lumMod val="75000"/>
                  </a:schemeClr>
                </a:solidFill>
              </a:rPr>
              <a:t>Здоровье обучающихся как </a:t>
            </a:r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интегративный показатель </a:t>
            </a:r>
            <a:r>
              <a:rPr lang="ru-RU" b="1" dirty="0">
                <a:solidFill>
                  <a:schemeClr val="accent6">
                    <a:lumMod val="75000"/>
                  </a:schemeClr>
                </a:solidFill>
              </a:rPr>
              <a:t>качества </a:t>
            </a:r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образования</a:t>
            </a:r>
            <a:endParaRPr lang="ru-RU" altLang="ru-RU" b="1" dirty="0" smtClean="0">
              <a:solidFill>
                <a:srgbClr val="008000"/>
              </a:solidFill>
            </a:endParaRPr>
          </a:p>
        </p:txBody>
      </p:sp>
      <p:sp>
        <p:nvSpPr>
          <p:cNvPr id="2051" name="Rectangle 8"/>
          <p:cNvSpPr>
            <a:spLocks noGrp="1" noChangeArrowheads="1"/>
          </p:cNvSpPr>
          <p:nvPr>
            <p:ph type="subTitle" idx="1"/>
          </p:nvPr>
        </p:nvSpPr>
        <p:spPr>
          <a:xfrm>
            <a:off x="107504" y="5373216"/>
            <a:ext cx="5184576" cy="1397496"/>
          </a:xfrm>
          <a:extLs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000000"/>
                  </a:outerShdw>
                </a:effectLst>
              </a14:hiddenEffects>
            </a:ext>
          </a:extLst>
        </p:spPr>
        <p:txBody>
          <a:bodyPr/>
          <a:lstStyle/>
          <a:p>
            <a:pPr algn="l" eaLnBrk="1" hangingPunct="1"/>
            <a:r>
              <a:rPr lang="ru-RU" altLang="ru-RU" sz="2000" b="1" dirty="0" smtClean="0">
                <a:solidFill>
                  <a:schemeClr val="accent3"/>
                </a:solidFill>
              </a:rPr>
              <a:t>Л.В. Панфилова,</a:t>
            </a:r>
          </a:p>
          <a:p>
            <a:pPr algn="l" eaLnBrk="1" hangingPunct="1"/>
            <a:r>
              <a:rPr lang="ru-RU" altLang="ru-RU" sz="2000" b="1" dirty="0" smtClean="0">
                <a:solidFill>
                  <a:schemeClr val="accent3"/>
                </a:solidFill>
              </a:rPr>
              <a:t>зав. кафедрой педагогики и психологии здоровья ВИРО,</a:t>
            </a:r>
          </a:p>
          <a:p>
            <a:pPr algn="l" eaLnBrk="1" hangingPunct="1"/>
            <a:r>
              <a:rPr lang="ru-RU" altLang="ru-RU" sz="2000" b="1" dirty="0" smtClean="0">
                <a:solidFill>
                  <a:schemeClr val="accent3"/>
                </a:solidFill>
              </a:rPr>
              <a:t>канд. биол. наук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80" y="0"/>
            <a:ext cx="8224928" cy="715962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Культура ЗОЖ</a:t>
            </a:r>
            <a:endParaRPr lang="ru-RU" b="1" dirty="0">
              <a:solidFill>
                <a:schemeClr val="bg1"/>
              </a:solidFill>
            </a:endParaRPr>
          </a:p>
        </p:txBody>
      </p:sp>
      <p:graphicFrame>
        <p:nvGraphicFramePr>
          <p:cNvPr id="8" name="Объект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63311333"/>
              </p:ext>
            </p:extLst>
          </p:nvPr>
        </p:nvGraphicFramePr>
        <p:xfrm>
          <a:off x="0" y="765175"/>
          <a:ext cx="7956376" cy="540012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1362519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16" y="0"/>
            <a:ext cx="9139384" cy="715962"/>
          </a:xfrm>
        </p:spPr>
        <p:txBody>
          <a:bodyPr/>
          <a:lstStyle/>
          <a:p>
            <a:pPr algn="ctr"/>
            <a:r>
              <a:rPr lang="ru-RU" sz="3200" b="1" dirty="0" smtClean="0">
                <a:solidFill>
                  <a:schemeClr val="bg1"/>
                </a:solidFill>
              </a:rPr>
              <a:t>Система оценивания здоровья обучающихся</a:t>
            </a:r>
            <a:endParaRPr lang="ru-RU" sz="3200" dirty="0">
              <a:solidFill>
                <a:schemeClr val="bg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764704"/>
            <a:ext cx="8122096" cy="5720680"/>
          </a:xfrm>
        </p:spPr>
        <p:txBody>
          <a:bodyPr/>
          <a:lstStyle/>
          <a:p>
            <a:pPr marL="0" indent="0" algn="ctr">
              <a:buNone/>
            </a:pPr>
            <a:r>
              <a:rPr lang="ru-RU" sz="2400" b="1" dirty="0" smtClean="0">
                <a:solidFill>
                  <a:srgbClr val="008000"/>
                </a:solidFill>
              </a:rPr>
              <a:t>Физический компонент</a:t>
            </a:r>
          </a:p>
          <a:p>
            <a:pPr marL="0" indent="0" algn="ctr">
              <a:buNone/>
            </a:pPr>
            <a:endParaRPr lang="ru-RU" sz="1100" b="1" dirty="0" smtClean="0">
              <a:solidFill>
                <a:srgbClr val="008000"/>
              </a:solidFill>
            </a:endParaRPr>
          </a:p>
          <a:p>
            <a:r>
              <a:rPr lang="ru-RU" sz="2400" dirty="0" smtClean="0">
                <a:solidFill>
                  <a:srgbClr val="008000"/>
                </a:solidFill>
              </a:rPr>
              <a:t>Ежегодные </a:t>
            </a:r>
            <a:r>
              <a:rPr lang="ru-RU" sz="2400" dirty="0">
                <a:solidFill>
                  <a:srgbClr val="008000"/>
                </a:solidFill>
              </a:rPr>
              <a:t>диспансерные и профилактические осмотры несовершеннолетних с последующей комплексной оценкой физического развития детей</a:t>
            </a:r>
            <a:r>
              <a:rPr lang="ru-RU" sz="2400" dirty="0" smtClean="0">
                <a:solidFill>
                  <a:srgbClr val="008000"/>
                </a:solidFill>
              </a:rPr>
              <a:t>.</a:t>
            </a:r>
          </a:p>
          <a:p>
            <a:r>
              <a:rPr lang="ru-RU" sz="2400" dirty="0">
                <a:solidFill>
                  <a:srgbClr val="008000"/>
                </a:solidFill>
              </a:rPr>
              <a:t>Деятельность психолого-педагогических консилиумов для комплексной оценки состояния здоровья обучающихся</a:t>
            </a:r>
            <a:r>
              <a:rPr lang="ru-RU" sz="2400" dirty="0" smtClean="0">
                <a:solidFill>
                  <a:srgbClr val="008000"/>
                </a:solidFill>
              </a:rPr>
              <a:t>.</a:t>
            </a:r>
          </a:p>
          <a:p>
            <a:pPr lvl="0"/>
            <a:r>
              <a:rPr lang="ru-RU" sz="2400" dirty="0">
                <a:solidFill>
                  <a:srgbClr val="008000"/>
                </a:solidFill>
              </a:rPr>
              <a:t>Оценка физического здоровья в рамках реализации образовательной программы по предмету «Физическая культура». Мониторинг уровня физической подготовленности обучающихся</a:t>
            </a:r>
            <a:r>
              <a:rPr lang="ru-RU" sz="2400" dirty="0" smtClean="0">
                <a:solidFill>
                  <a:srgbClr val="008000"/>
                </a:solidFill>
              </a:rPr>
              <a:t>.</a:t>
            </a:r>
          </a:p>
          <a:p>
            <a:pPr lvl="0"/>
            <a:r>
              <a:rPr lang="ru-RU" sz="2400" dirty="0">
                <a:solidFill>
                  <a:srgbClr val="008000"/>
                </a:solidFill>
              </a:rPr>
              <a:t>В</a:t>
            </a:r>
            <a:r>
              <a:rPr lang="ru-RU" sz="2400" dirty="0" smtClean="0">
                <a:solidFill>
                  <a:srgbClr val="008000"/>
                </a:solidFill>
              </a:rPr>
              <a:t>ыявление </a:t>
            </a:r>
            <a:r>
              <a:rPr lang="ru-RU" sz="2400" dirty="0">
                <a:solidFill>
                  <a:srgbClr val="008000"/>
                </a:solidFill>
              </a:rPr>
              <a:t>динамики сезонных </a:t>
            </a:r>
            <a:r>
              <a:rPr lang="ru-RU" sz="2400" dirty="0" smtClean="0">
                <a:solidFill>
                  <a:srgbClr val="008000"/>
                </a:solidFill>
              </a:rPr>
              <a:t>заболеваний.</a:t>
            </a:r>
            <a:endParaRPr lang="ru-RU" sz="2400" dirty="0">
              <a:solidFill>
                <a:srgbClr val="008000"/>
              </a:solidFill>
            </a:endParaRPr>
          </a:p>
          <a:p>
            <a:pPr lvl="0"/>
            <a:r>
              <a:rPr lang="ru-RU" sz="2400" dirty="0" smtClean="0">
                <a:solidFill>
                  <a:srgbClr val="008000"/>
                </a:solidFill>
              </a:rPr>
              <a:t>Изучение </a:t>
            </a:r>
            <a:r>
              <a:rPr lang="ru-RU" sz="2400" dirty="0">
                <a:solidFill>
                  <a:srgbClr val="008000"/>
                </a:solidFill>
              </a:rPr>
              <a:t>динамики школьного </a:t>
            </a:r>
            <a:r>
              <a:rPr lang="ru-RU" sz="2400" dirty="0" smtClean="0">
                <a:solidFill>
                  <a:srgbClr val="008000"/>
                </a:solidFill>
              </a:rPr>
              <a:t>травматизма.</a:t>
            </a:r>
          </a:p>
          <a:p>
            <a:pPr lvl="0"/>
            <a:r>
              <a:rPr lang="ru-RU" sz="2400" dirty="0" smtClean="0">
                <a:solidFill>
                  <a:srgbClr val="008000"/>
                </a:solidFill>
              </a:rPr>
              <a:t>Мониторинг охвата обучающихся горячим питанием.</a:t>
            </a:r>
          </a:p>
        </p:txBody>
      </p:sp>
    </p:spTree>
    <p:extLst>
      <p:ext uri="{BB962C8B-B14F-4D97-AF65-F5344CB8AC3E}">
        <p14:creationId xmlns:p14="http://schemas.microsoft.com/office/powerpoint/2010/main" val="25483335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16" y="0"/>
            <a:ext cx="9139384" cy="715962"/>
          </a:xfrm>
        </p:spPr>
        <p:txBody>
          <a:bodyPr/>
          <a:lstStyle/>
          <a:p>
            <a:pPr algn="ctr"/>
            <a:r>
              <a:rPr lang="ru-RU" sz="3200" b="1" dirty="0" smtClean="0">
                <a:solidFill>
                  <a:schemeClr val="bg1"/>
                </a:solidFill>
              </a:rPr>
              <a:t>Система оценивания здоровья обучающихся</a:t>
            </a:r>
            <a:endParaRPr lang="ru-RU" sz="3200" dirty="0">
              <a:solidFill>
                <a:schemeClr val="bg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764704"/>
            <a:ext cx="7776864" cy="5832648"/>
          </a:xfrm>
        </p:spPr>
        <p:txBody>
          <a:bodyPr/>
          <a:lstStyle/>
          <a:p>
            <a:pPr marL="0" indent="0" algn="ctr">
              <a:buNone/>
            </a:pPr>
            <a:r>
              <a:rPr lang="ru-RU" sz="2400" b="1" dirty="0" smtClean="0">
                <a:solidFill>
                  <a:srgbClr val="008000"/>
                </a:solidFill>
              </a:rPr>
              <a:t>Социальный компонент</a:t>
            </a:r>
          </a:p>
          <a:p>
            <a:pPr marL="0" indent="0" algn="ctr">
              <a:buNone/>
            </a:pPr>
            <a:endParaRPr lang="ru-RU" sz="1000" b="1" dirty="0" smtClean="0">
              <a:solidFill>
                <a:schemeClr val="accent6">
                  <a:lumMod val="50000"/>
                </a:schemeClr>
              </a:solidFill>
            </a:endParaRPr>
          </a:p>
          <a:p>
            <a:pPr lvl="0"/>
            <a:r>
              <a:rPr lang="ru-RU" sz="2200" dirty="0">
                <a:solidFill>
                  <a:srgbClr val="008000"/>
                </a:solidFill>
              </a:rPr>
              <a:t>Проведение социологически опросов и систематическое изучение мнения воспитанников, их родителей (законных представителей), а также педагогических работников о значимости ЗОЖ, исследование уровня сформированности культуры ЗОЖ у всех субъектов образовательного процесса (опросы, анкетирование, тесты).</a:t>
            </a:r>
          </a:p>
          <a:p>
            <a:pPr lvl="0"/>
            <a:r>
              <a:rPr lang="ru-RU" sz="2200" dirty="0">
                <a:solidFill>
                  <a:srgbClr val="008000"/>
                </a:solidFill>
              </a:rPr>
              <a:t>Ежегодное анкетирование обучающихся и их родителей (законных представителей) с целью определения отношения подростков к употреблению алкоголя, наркотиков, никотина и других психотропных </a:t>
            </a:r>
            <a:r>
              <a:rPr lang="ru-RU" sz="2200" dirty="0" smtClean="0">
                <a:solidFill>
                  <a:srgbClr val="008000"/>
                </a:solidFill>
              </a:rPr>
              <a:t>веществ.</a:t>
            </a:r>
          </a:p>
          <a:p>
            <a:r>
              <a:rPr lang="ru-RU" sz="2200" dirty="0">
                <a:solidFill>
                  <a:srgbClr val="008000"/>
                </a:solidFill>
              </a:rPr>
              <a:t>Мониторинг удовлетворённости субъектов образовательной деятельности организацией и качеством школьного питания</a:t>
            </a:r>
            <a:r>
              <a:rPr lang="ru-RU" sz="2200" dirty="0" smtClean="0">
                <a:solidFill>
                  <a:srgbClr val="008000"/>
                </a:solidFill>
              </a:rPr>
              <a:t>.</a:t>
            </a:r>
            <a:endParaRPr lang="ru-RU" sz="2200" dirty="0">
              <a:solidFill>
                <a:srgbClr val="008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14480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16" y="0"/>
            <a:ext cx="9139384" cy="715962"/>
          </a:xfrm>
        </p:spPr>
        <p:txBody>
          <a:bodyPr/>
          <a:lstStyle/>
          <a:p>
            <a:pPr algn="ctr"/>
            <a:r>
              <a:rPr lang="ru-RU" sz="3200" b="1" dirty="0" smtClean="0">
                <a:solidFill>
                  <a:schemeClr val="bg1"/>
                </a:solidFill>
              </a:rPr>
              <a:t>Система оценивания здоровья обучающихся</a:t>
            </a:r>
            <a:endParaRPr lang="ru-RU" sz="3200" dirty="0">
              <a:solidFill>
                <a:schemeClr val="bg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692696"/>
            <a:ext cx="7560840" cy="6165304"/>
          </a:xfrm>
        </p:spPr>
        <p:txBody>
          <a:bodyPr/>
          <a:lstStyle/>
          <a:p>
            <a:pPr marL="0" indent="0" algn="ctr">
              <a:buNone/>
            </a:pPr>
            <a:r>
              <a:rPr lang="ru-RU" sz="2400" b="1" dirty="0" smtClean="0">
                <a:solidFill>
                  <a:srgbClr val="008000"/>
                </a:solidFill>
              </a:rPr>
              <a:t>Психологический компонент</a:t>
            </a:r>
          </a:p>
          <a:p>
            <a:pPr marL="0" indent="0" algn="ctr">
              <a:buNone/>
            </a:pPr>
            <a:endParaRPr lang="ru-RU" sz="500" b="1" dirty="0" smtClean="0">
              <a:solidFill>
                <a:srgbClr val="008000"/>
              </a:solidFill>
            </a:endParaRPr>
          </a:p>
          <a:p>
            <a:pPr marL="0" lvl="0" indent="0">
              <a:buNone/>
            </a:pPr>
            <a:r>
              <a:rPr lang="ru-RU" sz="2000" dirty="0">
                <a:solidFill>
                  <a:srgbClr val="008000"/>
                </a:solidFill>
              </a:rPr>
              <a:t>Диагностика состояния психологического здоровья в рамках осуществления психолого-педагогического сопровождения обучающихся:</a:t>
            </a:r>
          </a:p>
          <a:p>
            <a:pPr lvl="0">
              <a:buFont typeface="Wingdings" panose="05000000000000000000" pitchFamily="2" charset="2"/>
              <a:buChar char="ü"/>
            </a:pPr>
            <a:r>
              <a:rPr lang="ru-RU" sz="2000" dirty="0">
                <a:solidFill>
                  <a:srgbClr val="008000"/>
                </a:solidFill>
              </a:rPr>
              <a:t>создание банка данных об образе жизни семей обучающихся;</a:t>
            </a:r>
          </a:p>
          <a:p>
            <a:pPr lvl="0">
              <a:buFont typeface="Wingdings" panose="05000000000000000000" pitchFamily="2" charset="2"/>
              <a:buChar char="ü"/>
            </a:pPr>
            <a:r>
              <a:rPr lang="ru-RU" sz="2000" dirty="0">
                <a:solidFill>
                  <a:srgbClr val="008000"/>
                </a:solidFill>
              </a:rPr>
              <a:t>исследование внутрисемейных отношений;</a:t>
            </a:r>
          </a:p>
          <a:p>
            <a:pPr lvl="0">
              <a:buFont typeface="Wingdings" panose="05000000000000000000" pitchFamily="2" charset="2"/>
              <a:buChar char="ü"/>
            </a:pPr>
            <a:r>
              <a:rPr lang="ru-RU" sz="2000" dirty="0">
                <a:solidFill>
                  <a:srgbClr val="008000"/>
                </a:solidFill>
              </a:rPr>
              <a:t>диагностика взаимоотношений подростков с педагогами школы, с одноклассниками;</a:t>
            </a:r>
          </a:p>
          <a:p>
            <a:pPr lvl="0">
              <a:buFont typeface="Wingdings" panose="05000000000000000000" pitchFamily="2" charset="2"/>
              <a:buChar char="ü"/>
            </a:pPr>
            <a:r>
              <a:rPr lang="ru-RU" sz="2000" dirty="0">
                <a:solidFill>
                  <a:srgbClr val="008000"/>
                </a:solidFill>
              </a:rPr>
              <a:t>исследование психоэмоционального  состояния обучающихся;</a:t>
            </a:r>
          </a:p>
          <a:p>
            <a:pPr lvl="0">
              <a:buFont typeface="Wingdings" panose="05000000000000000000" pitchFamily="2" charset="2"/>
              <a:buChar char="ü"/>
            </a:pPr>
            <a:r>
              <a:rPr lang="ru-RU" sz="2000" dirty="0">
                <a:solidFill>
                  <a:srgbClr val="008000"/>
                </a:solidFill>
              </a:rPr>
              <a:t>изучение личностных особенностей детей, типа ВНД, акцентуаций характера, личностной тревожности, наличия депрессивных состояний;</a:t>
            </a:r>
          </a:p>
          <a:p>
            <a:pPr lvl="0">
              <a:buFont typeface="Wingdings" panose="05000000000000000000" pitchFamily="2" charset="2"/>
              <a:buChar char="ü"/>
            </a:pPr>
            <a:r>
              <a:rPr lang="ru-RU" sz="2000" dirty="0">
                <a:solidFill>
                  <a:srgbClr val="008000"/>
                </a:solidFill>
              </a:rPr>
              <a:t>диагностика мотивационной направленности личности;</a:t>
            </a:r>
          </a:p>
          <a:p>
            <a:pPr lvl="0">
              <a:buFont typeface="Wingdings" panose="05000000000000000000" pitchFamily="2" charset="2"/>
              <a:buChar char="ü"/>
            </a:pPr>
            <a:r>
              <a:rPr lang="ru-RU" sz="2000" dirty="0">
                <a:solidFill>
                  <a:srgbClr val="008000"/>
                </a:solidFill>
              </a:rPr>
              <a:t>оценка интеллектуального развития школьников и психофизиологических особенностей познавательных процессов.</a:t>
            </a:r>
          </a:p>
          <a:p>
            <a:pPr marL="0" indent="0" algn="ctr">
              <a:buNone/>
            </a:pPr>
            <a:endParaRPr lang="ru-RU" sz="1400" b="1" dirty="0" smtClean="0">
              <a:solidFill>
                <a:schemeClr val="accent6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59171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764704"/>
            <a:ext cx="8928992" cy="5832648"/>
          </a:xfrm>
        </p:spPr>
        <p:txBody>
          <a:bodyPr/>
          <a:lstStyle/>
          <a:p>
            <a:pPr marL="0" indent="0">
              <a:buNone/>
            </a:pPr>
            <a:r>
              <a:rPr lang="ru-RU" sz="3600" b="1" i="1" dirty="0" smtClean="0">
                <a:solidFill>
                  <a:srgbClr val="008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«Девять десятых нашего счастья зависят от здоровья»</a:t>
            </a:r>
          </a:p>
          <a:p>
            <a:pPr marL="0" indent="0" algn="r">
              <a:buNone/>
            </a:pPr>
            <a:r>
              <a:rPr lang="ru-RU" sz="3600" b="1" i="1" dirty="0" smtClean="0">
                <a:solidFill>
                  <a:srgbClr val="008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Артур Шопенгауэр</a:t>
            </a:r>
          </a:p>
          <a:p>
            <a:pPr marL="0" indent="0" algn="r">
              <a:buNone/>
            </a:pPr>
            <a:endParaRPr lang="ru-RU" sz="3600" b="1" i="1" dirty="0" smtClean="0">
              <a:solidFill>
                <a:srgbClr val="008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r">
              <a:buNone/>
            </a:pPr>
            <a:endParaRPr lang="ru-RU" sz="1400" b="1" i="1" dirty="0">
              <a:solidFill>
                <a:srgbClr val="008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sz="4800" b="1" i="1" dirty="0" smtClean="0">
                <a:solidFill>
                  <a:srgbClr val="008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Благодарю за внимание!</a:t>
            </a:r>
            <a:endParaRPr lang="ru-RU" sz="4800" b="1" dirty="0">
              <a:solidFill>
                <a:srgbClr val="008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637983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15962"/>
          </a:xfrm>
        </p:spPr>
        <p:txBody>
          <a:bodyPr/>
          <a:lstStyle/>
          <a:p>
            <a:pPr algn="ctr"/>
            <a:r>
              <a:rPr lang="ru-RU" sz="3400" b="1" dirty="0" smtClean="0">
                <a:solidFill>
                  <a:schemeClr val="bg1"/>
                </a:solidFill>
              </a:rPr>
              <a:t>Основные группы заболеваний школьников</a:t>
            </a:r>
            <a:endParaRPr lang="ru-RU" sz="3400" b="1" dirty="0">
              <a:solidFill>
                <a:schemeClr val="bg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124744"/>
            <a:ext cx="7848872" cy="3744416"/>
          </a:xfrm>
        </p:spPr>
        <p:txBody>
          <a:bodyPr/>
          <a:lstStyle/>
          <a:p>
            <a:r>
              <a:rPr lang="ru-RU" dirty="0" smtClean="0">
                <a:solidFill>
                  <a:srgbClr val="008000"/>
                </a:solidFill>
              </a:rPr>
              <a:t>Офтальмо-патология</a:t>
            </a:r>
          </a:p>
          <a:p>
            <a:r>
              <a:rPr lang="ru-RU" dirty="0" smtClean="0">
                <a:solidFill>
                  <a:srgbClr val="008000"/>
                </a:solidFill>
              </a:rPr>
              <a:t>Заболевания опорно-двигательного аппарата: сколиоз и плоскостопие</a:t>
            </a:r>
          </a:p>
          <a:p>
            <a:r>
              <a:rPr lang="ru-RU" dirty="0" smtClean="0">
                <a:solidFill>
                  <a:srgbClr val="008000"/>
                </a:solidFill>
              </a:rPr>
              <a:t>Патология органов желудочно-кишечного тракта</a:t>
            </a:r>
          </a:p>
          <a:p>
            <a:r>
              <a:rPr lang="ru-RU" dirty="0" smtClean="0">
                <a:solidFill>
                  <a:srgbClr val="008000"/>
                </a:solidFill>
              </a:rPr>
              <a:t>Заболевания нервной системы: школьные (</a:t>
            </a:r>
            <a:r>
              <a:rPr lang="ru-RU" dirty="0" err="1" smtClean="0">
                <a:solidFill>
                  <a:srgbClr val="008000"/>
                </a:solidFill>
              </a:rPr>
              <a:t>дидактогенные</a:t>
            </a:r>
            <a:r>
              <a:rPr lang="ru-RU" dirty="0" smtClean="0">
                <a:solidFill>
                  <a:srgbClr val="008000"/>
                </a:solidFill>
              </a:rPr>
              <a:t> неврозы)</a:t>
            </a:r>
          </a:p>
        </p:txBody>
      </p:sp>
    </p:spTree>
    <p:extLst>
      <p:ext uri="{BB962C8B-B14F-4D97-AF65-F5344CB8AC3E}">
        <p14:creationId xmlns:p14="http://schemas.microsoft.com/office/powerpoint/2010/main" val="36938696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72" y="0"/>
            <a:ext cx="9140528" cy="715962"/>
          </a:xfrm>
        </p:spPr>
        <p:txBody>
          <a:bodyPr/>
          <a:lstStyle/>
          <a:p>
            <a:pPr algn="ctr"/>
            <a:r>
              <a:rPr lang="ru-RU" sz="4000" b="1" dirty="0" smtClean="0">
                <a:solidFill>
                  <a:schemeClr val="accent3"/>
                </a:solidFill>
              </a:rPr>
              <a:t>Нормативно-правовое обеспечение</a:t>
            </a:r>
            <a:endParaRPr lang="ru-RU" sz="4000" b="1" dirty="0">
              <a:solidFill>
                <a:schemeClr val="accent3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836712"/>
            <a:ext cx="8496944" cy="5904656"/>
          </a:xfrm>
        </p:spPr>
        <p:txBody>
          <a:bodyPr/>
          <a:lstStyle/>
          <a:p>
            <a:r>
              <a:rPr lang="ru-RU" sz="1900" dirty="0" smtClean="0">
                <a:solidFill>
                  <a:srgbClr val="008000"/>
                </a:solidFill>
              </a:rPr>
              <a:t>ФЗ от 21.11.2011 №323-ФЗ (ред. от 29.12.2015) «Об основах охраны здоровья граждан в Российской Федерации» (с изм. и доп., вступ. в силу с 01.01.2016). Статья 7. Приоритет охраны здоровья детей</a:t>
            </a:r>
          </a:p>
          <a:p>
            <a:r>
              <a:rPr lang="ru-RU" sz="1900" dirty="0">
                <a:solidFill>
                  <a:srgbClr val="008000"/>
                </a:solidFill>
              </a:rPr>
              <a:t>ФЗ от 24.07.1998 </a:t>
            </a:r>
            <a:r>
              <a:rPr lang="ru-RU" sz="1900" dirty="0" smtClean="0">
                <a:solidFill>
                  <a:srgbClr val="008000"/>
                </a:solidFill>
              </a:rPr>
              <a:t>№ 124-ФЗ (ред. от 28.11.2015) «Об основных гарантиях прав ребёнка в Российской Федерации» Статья 10. Обеспечение прав детей на охрану здоровья</a:t>
            </a:r>
          </a:p>
          <a:p>
            <a:r>
              <a:rPr lang="ru-RU" sz="1900" dirty="0" smtClean="0">
                <a:solidFill>
                  <a:srgbClr val="008000"/>
                </a:solidFill>
              </a:rPr>
              <a:t>ФЗ от 29.12.2010 №436-ФЗ (ред. от 29.06.2015 «О защите детей от информации, причиняющей вред их здоровью и развитию»</a:t>
            </a:r>
          </a:p>
          <a:p>
            <a:r>
              <a:rPr lang="ru-RU" sz="1900" dirty="0" smtClean="0">
                <a:solidFill>
                  <a:srgbClr val="008000"/>
                </a:solidFill>
              </a:rPr>
              <a:t>ФЗ </a:t>
            </a:r>
            <a:r>
              <a:rPr lang="ru-RU" sz="1900" dirty="0">
                <a:solidFill>
                  <a:srgbClr val="008000"/>
                </a:solidFill>
              </a:rPr>
              <a:t>от 29.12.2012 №273-ФЗ </a:t>
            </a:r>
            <a:r>
              <a:rPr lang="ru-RU" sz="1900" dirty="0" smtClean="0">
                <a:solidFill>
                  <a:srgbClr val="008000"/>
                </a:solidFill>
              </a:rPr>
              <a:t>(ред. от 02.03.2016) «Об образовании в Российской Федерации»</a:t>
            </a:r>
            <a:r>
              <a:rPr lang="ru-RU" sz="1900" dirty="0">
                <a:solidFill>
                  <a:srgbClr val="008000"/>
                </a:solidFill>
              </a:rPr>
              <a:t> </a:t>
            </a:r>
            <a:r>
              <a:rPr lang="ru-RU" sz="1900" dirty="0" smtClean="0">
                <a:solidFill>
                  <a:srgbClr val="008000"/>
                </a:solidFill>
              </a:rPr>
              <a:t>Статья </a:t>
            </a:r>
            <a:r>
              <a:rPr lang="ru-RU" sz="1900" dirty="0">
                <a:solidFill>
                  <a:srgbClr val="008000"/>
                </a:solidFill>
              </a:rPr>
              <a:t>28. Компетенция, права, обязанности и ответственность образовательной </a:t>
            </a:r>
            <a:r>
              <a:rPr lang="ru-RU" sz="1900" dirty="0" smtClean="0">
                <a:solidFill>
                  <a:srgbClr val="008000"/>
                </a:solidFill>
              </a:rPr>
              <a:t>организации. </a:t>
            </a:r>
            <a:r>
              <a:rPr lang="ru-RU" sz="1900" dirty="0">
                <a:solidFill>
                  <a:srgbClr val="008000"/>
                </a:solidFill>
              </a:rPr>
              <a:t>Статья 34. Основные права обучающихся и меры их социальной поддержки и стимулирования</a:t>
            </a:r>
            <a:endParaRPr lang="ru-RU" sz="1900" dirty="0" smtClean="0">
              <a:solidFill>
                <a:srgbClr val="008000"/>
              </a:solidFill>
            </a:endParaRPr>
          </a:p>
          <a:p>
            <a:r>
              <a:rPr lang="ru-RU" sz="1900" dirty="0" smtClean="0">
                <a:solidFill>
                  <a:srgbClr val="008000"/>
                </a:solidFill>
              </a:rPr>
              <a:t>Указ Президента РФ от 01.06.2012 №761 «О национальной стратегии действий в интересах детей на 2012-2017 годы» Пункт 6. Меры по формированию культуры здорового питания детей и подростков , обеспечению качества и режима питания как залога здоровья ребёнка</a:t>
            </a:r>
          </a:p>
        </p:txBody>
      </p:sp>
    </p:spTree>
    <p:extLst>
      <p:ext uri="{BB962C8B-B14F-4D97-AF65-F5344CB8AC3E}">
        <p14:creationId xmlns:p14="http://schemas.microsoft.com/office/powerpoint/2010/main" val="31146562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20562"/>
          </a:xfrm>
        </p:spPr>
        <p:txBody>
          <a:bodyPr/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</a:rPr>
              <a:t>Нормативно-правовые акты Владимирской области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496" y="836712"/>
            <a:ext cx="8064896" cy="5864696"/>
          </a:xfrm>
        </p:spPr>
        <p:txBody>
          <a:bodyPr/>
          <a:lstStyle/>
          <a:p>
            <a:r>
              <a:rPr lang="ru-RU" sz="1400" dirty="0" smtClean="0">
                <a:solidFill>
                  <a:srgbClr val="008000"/>
                </a:solidFill>
              </a:rPr>
              <a:t>государственная  программа </a:t>
            </a:r>
            <a:r>
              <a:rPr lang="ru-RU" sz="1400" dirty="0">
                <a:solidFill>
                  <a:srgbClr val="008000"/>
                </a:solidFill>
              </a:rPr>
              <a:t>Владимирской области «Развитие образования» на 2014 - 2020 годы», </a:t>
            </a:r>
            <a:r>
              <a:rPr lang="ru-RU" sz="1400" dirty="0" smtClean="0">
                <a:solidFill>
                  <a:srgbClr val="008000"/>
                </a:solidFill>
              </a:rPr>
              <a:t>утвержденная </a:t>
            </a:r>
            <a:r>
              <a:rPr lang="ru-RU" sz="1400" dirty="0">
                <a:solidFill>
                  <a:srgbClr val="008000"/>
                </a:solidFill>
              </a:rPr>
              <a:t>постановлением Губернатора области от 04.02.2014 № 59;</a:t>
            </a:r>
          </a:p>
          <a:p>
            <a:r>
              <a:rPr lang="ru-RU" sz="1400" dirty="0" smtClean="0">
                <a:solidFill>
                  <a:srgbClr val="008000"/>
                </a:solidFill>
              </a:rPr>
              <a:t>государственная   программа </a:t>
            </a:r>
            <a:r>
              <a:rPr lang="ru-RU" sz="1400" dirty="0">
                <a:solidFill>
                  <a:srgbClr val="008000"/>
                </a:solidFill>
              </a:rPr>
              <a:t>Владимирской области «Обеспечение безопасности населения и территорий во Владимирской области», </a:t>
            </a:r>
            <a:r>
              <a:rPr lang="ru-RU" sz="1400" dirty="0" smtClean="0">
                <a:solidFill>
                  <a:srgbClr val="008000"/>
                </a:solidFill>
              </a:rPr>
              <a:t>утвержденная </a:t>
            </a:r>
            <a:r>
              <a:rPr lang="ru-RU" sz="1400" dirty="0">
                <a:solidFill>
                  <a:srgbClr val="008000"/>
                </a:solidFill>
              </a:rPr>
              <a:t>постановлением администрации области от </a:t>
            </a:r>
            <a:r>
              <a:rPr lang="ru-RU" sz="1400" dirty="0" smtClean="0">
                <a:solidFill>
                  <a:srgbClr val="008000"/>
                </a:solidFill>
              </a:rPr>
              <a:t>20.01.2016 № </a:t>
            </a:r>
            <a:r>
              <a:rPr lang="ru-RU" sz="1400" dirty="0">
                <a:solidFill>
                  <a:srgbClr val="008000"/>
                </a:solidFill>
              </a:rPr>
              <a:t>17;</a:t>
            </a:r>
          </a:p>
          <a:p>
            <a:r>
              <a:rPr lang="ru-RU" sz="1400" dirty="0" smtClean="0">
                <a:solidFill>
                  <a:srgbClr val="008000"/>
                </a:solidFill>
              </a:rPr>
              <a:t>государственная программа </a:t>
            </a:r>
            <a:r>
              <a:rPr lang="ru-RU" sz="1400" dirty="0">
                <a:solidFill>
                  <a:srgbClr val="008000"/>
                </a:solidFill>
              </a:rPr>
              <a:t>Владимирской области «Развитие физической культуры и спорта во Владимирской области», </a:t>
            </a:r>
            <a:r>
              <a:rPr lang="ru-RU" sz="1400" dirty="0" smtClean="0">
                <a:solidFill>
                  <a:srgbClr val="008000"/>
                </a:solidFill>
              </a:rPr>
              <a:t>утвержденная </a:t>
            </a:r>
            <a:r>
              <a:rPr lang="ru-RU" sz="1400" dirty="0">
                <a:solidFill>
                  <a:srgbClr val="008000"/>
                </a:solidFill>
              </a:rPr>
              <a:t>постановлением администрации области от 18.08.2014 № 862;</a:t>
            </a:r>
          </a:p>
          <a:p>
            <a:r>
              <a:rPr lang="ru-RU" sz="1400" dirty="0" smtClean="0">
                <a:solidFill>
                  <a:srgbClr val="008000"/>
                </a:solidFill>
              </a:rPr>
              <a:t>государственная программой </a:t>
            </a:r>
            <a:r>
              <a:rPr lang="ru-RU" sz="1400" dirty="0">
                <a:solidFill>
                  <a:srgbClr val="008000"/>
                </a:solidFill>
              </a:rPr>
              <a:t>Владимирской области «Обеспечение информационной безопасности детей, производства информационной продукции для детей и оборота информационной продукции во Владимирской области на 2014 - 2016 годы», </a:t>
            </a:r>
            <a:r>
              <a:rPr lang="ru-RU" sz="1400" dirty="0" smtClean="0">
                <a:solidFill>
                  <a:srgbClr val="008000"/>
                </a:solidFill>
              </a:rPr>
              <a:t>утвержденная постановлением Губернатора </a:t>
            </a:r>
            <a:r>
              <a:rPr lang="ru-RU" sz="1400" dirty="0">
                <a:solidFill>
                  <a:srgbClr val="008000"/>
                </a:solidFill>
              </a:rPr>
              <a:t>области от </a:t>
            </a:r>
            <a:r>
              <a:rPr lang="ru-RU" sz="1400" dirty="0" smtClean="0">
                <a:solidFill>
                  <a:srgbClr val="008000"/>
                </a:solidFill>
              </a:rPr>
              <a:t>09.12.2013 № </a:t>
            </a:r>
            <a:r>
              <a:rPr lang="ru-RU" sz="1400" dirty="0">
                <a:solidFill>
                  <a:srgbClr val="008000"/>
                </a:solidFill>
              </a:rPr>
              <a:t>1372;</a:t>
            </a:r>
          </a:p>
          <a:p>
            <a:r>
              <a:rPr lang="ru-RU" sz="1400" dirty="0" smtClean="0">
                <a:solidFill>
                  <a:srgbClr val="008000"/>
                </a:solidFill>
              </a:rPr>
              <a:t>государственная программа </a:t>
            </a:r>
            <a:r>
              <a:rPr lang="ru-RU" sz="1400" dirty="0">
                <a:solidFill>
                  <a:srgbClr val="008000"/>
                </a:solidFill>
              </a:rPr>
              <a:t>«Дополнительные меры по улучшению демографической ситуации во Владимирской области на 2014-2016 годы», </a:t>
            </a:r>
            <a:r>
              <a:rPr lang="ru-RU" sz="1400" dirty="0" smtClean="0">
                <a:solidFill>
                  <a:srgbClr val="008000"/>
                </a:solidFill>
              </a:rPr>
              <a:t>утвержденная </a:t>
            </a:r>
            <a:r>
              <a:rPr lang="ru-RU" sz="1400" dirty="0">
                <a:solidFill>
                  <a:srgbClr val="008000"/>
                </a:solidFill>
              </a:rPr>
              <a:t>постановлением Губернатора области от </a:t>
            </a:r>
            <a:r>
              <a:rPr lang="ru-RU" sz="1400" dirty="0" smtClean="0">
                <a:solidFill>
                  <a:srgbClr val="008000"/>
                </a:solidFill>
              </a:rPr>
              <a:t>28.11.2013 № </a:t>
            </a:r>
            <a:r>
              <a:rPr lang="ru-RU" sz="1400" dirty="0">
                <a:solidFill>
                  <a:srgbClr val="008000"/>
                </a:solidFill>
              </a:rPr>
              <a:t>1346;</a:t>
            </a:r>
          </a:p>
          <a:p>
            <a:r>
              <a:rPr lang="ru-RU" sz="1400" dirty="0" smtClean="0">
                <a:solidFill>
                  <a:srgbClr val="008000"/>
                </a:solidFill>
              </a:rPr>
              <a:t>комплекс </a:t>
            </a:r>
            <a:r>
              <a:rPr lang="ru-RU" sz="1400" dirty="0">
                <a:solidFill>
                  <a:srgbClr val="008000"/>
                </a:solidFill>
              </a:rPr>
              <a:t>мер по защите прав и законных интересов несовершеннолетних во Владимирской области на 2015-2017 годы, </a:t>
            </a:r>
            <a:r>
              <a:rPr lang="ru-RU" sz="1400" dirty="0" smtClean="0">
                <a:solidFill>
                  <a:srgbClr val="008000"/>
                </a:solidFill>
              </a:rPr>
              <a:t>утвержденный </a:t>
            </a:r>
            <a:r>
              <a:rPr lang="ru-RU" sz="1400" dirty="0">
                <a:solidFill>
                  <a:srgbClr val="008000"/>
                </a:solidFill>
              </a:rPr>
              <a:t>постановлением администрации области от 13.02.2015 № 93;</a:t>
            </a:r>
          </a:p>
          <a:p>
            <a:r>
              <a:rPr lang="ru-RU" sz="1400" dirty="0" smtClean="0">
                <a:solidFill>
                  <a:srgbClr val="008000"/>
                </a:solidFill>
              </a:rPr>
              <a:t>план </a:t>
            </a:r>
            <a:r>
              <a:rPr lang="ru-RU" sz="1400" dirty="0">
                <a:solidFill>
                  <a:srgbClr val="008000"/>
                </a:solidFill>
              </a:rPr>
              <a:t>первоочередных мероприятий по обеспечению устойчивого развития экономики и социальной стабильности во Владимирской области в 2015 году», </a:t>
            </a:r>
            <a:r>
              <a:rPr lang="ru-RU" sz="1400" dirty="0" smtClean="0">
                <a:solidFill>
                  <a:srgbClr val="008000"/>
                </a:solidFill>
              </a:rPr>
              <a:t>утвержденный </a:t>
            </a:r>
            <a:r>
              <a:rPr lang="ru-RU" sz="1400" dirty="0">
                <a:solidFill>
                  <a:srgbClr val="008000"/>
                </a:solidFill>
              </a:rPr>
              <a:t>распоряжением администрации области от </a:t>
            </a:r>
            <a:r>
              <a:rPr lang="ru-RU" sz="1400" dirty="0" smtClean="0">
                <a:solidFill>
                  <a:srgbClr val="008000"/>
                </a:solidFill>
              </a:rPr>
              <a:t>11.02.2015 №</a:t>
            </a:r>
            <a:r>
              <a:rPr lang="ru-RU" sz="1400" dirty="0">
                <a:solidFill>
                  <a:srgbClr val="008000"/>
                </a:solidFill>
              </a:rPr>
              <a:t> 47-р.</a:t>
            </a:r>
          </a:p>
          <a:p>
            <a:r>
              <a:rPr lang="ru-RU" sz="1400" dirty="0" smtClean="0">
                <a:solidFill>
                  <a:srgbClr val="008000"/>
                </a:solidFill>
              </a:rPr>
              <a:t>научно-методическое </a:t>
            </a:r>
            <a:r>
              <a:rPr lang="ru-RU" sz="1400" dirty="0">
                <a:solidFill>
                  <a:srgbClr val="008000"/>
                </a:solidFill>
              </a:rPr>
              <a:t>сопровождение реализации моделей здоровья через предлагаемые </a:t>
            </a:r>
            <a:r>
              <a:rPr lang="ru-RU" sz="1400" dirty="0" err="1">
                <a:solidFill>
                  <a:srgbClr val="008000"/>
                </a:solidFill>
              </a:rPr>
              <a:t>Минобрнауки</a:t>
            </a:r>
            <a:r>
              <a:rPr lang="ru-RU" sz="1400" dirty="0">
                <a:solidFill>
                  <a:srgbClr val="008000"/>
                </a:solidFill>
              </a:rPr>
              <a:t> России типы образовательных учреждений: «Школа здоровья», «Школа  территория здоровья», «Школа, содействующая здоровью</a:t>
            </a:r>
            <a:r>
              <a:rPr lang="ru-RU" sz="1400" dirty="0" smtClean="0">
                <a:solidFill>
                  <a:srgbClr val="008000"/>
                </a:solidFill>
              </a:rPr>
              <a:t>»</a:t>
            </a:r>
            <a:endParaRPr lang="ru-RU" sz="1400" dirty="0">
              <a:solidFill>
                <a:srgbClr val="008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85637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4"/>
          <p:cNvSpPr>
            <a:spLocks noGrp="1" noChangeArrowheads="1"/>
          </p:cNvSpPr>
          <p:nvPr>
            <p:ph type="title"/>
          </p:nvPr>
        </p:nvSpPr>
        <p:spPr>
          <a:xfrm>
            <a:off x="990600" y="0"/>
            <a:ext cx="6781800" cy="715963"/>
          </a:xfrm>
          <a:extLs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2"/>
                  </a:outerShdw>
                </a:effectLst>
              </a14:hiddenEffects>
            </a:ext>
          </a:extLst>
        </p:spPr>
        <p:txBody>
          <a:bodyPr/>
          <a:lstStyle/>
          <a:p>
            <a:pPr algn="ctr" eaLnBrk="1" hangingPunct="1"/>
            <a:r>
              <a:rPr lang="ru-RU" altLang="ru-RU" sz="4000" b="1" dirty="0" smtClean="0">
                <a:solidFill>
                  <a:schemeClr val="bg1"/>
                </a:solidFill>
              </a:rPr>
              <a:t>Здоровье</a:t>
            </a:r>
          </a:p>
        </p:txBody>
      </p:sp>
      <p:sp>
        <p:nvSpPr>
          <p:cNvPr id="3075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323528" y="1196752"/>
            <a:ext cx="6984776" cy="4248472"/>
          </a:xfrm>
        </p:spPr>
        <p:txBody>
          <a:bodyPr/>
          <a:lstStyle/>
          <a:p>
            <a:r>
              <a:rPr lang="ru-RU" sz="2000" b="1" dirty="0" smtClean="0">
                <a:solidFill>
                  <a:srgbClr val="008000"/>
                </a:solidFill>
              </a:rPr>
              <a:t>Здоровье – это состояние полного физического, психологического и социального благополучия, а не только отсутствие болезней или физических дефектов</a:t>
            </a:r>
          </a:p>
          <a:p>
            <a:pPr marL="0" indent="0" algn="r">
              <a:buNone/>
            </a:pPr>
            <a:r>
              <a:rPr lang="ru-RU" sz="2000" b="1" dirty="0" smtClean="0">
                <a:solidFill>
                  <a:srgbClr val="008000"/>
                </a:solidFill>
              </a:rPr>
              <a:t>(ВОЗ)</a:t>
            </a:r>
          </a:p>
          <a:p>
            <a:endParaRPr lang="ru-RU" sz="2000" b="1" dirty="0" smtClean="0">
              <a:solidFill>
                <a:srgbClr val="008000"/>
              </a:solidFill>
            </a:endParaRPr>
          </a:p>
          <a:p>
            <a:r>
              <a:rPr lang="ru-RU" sz="2000" b="1" dirty="0" smtClean="0">
                <a:solidFill>
                  <a:srgbClr val="008000"/>
                </a:solidFill>
              </a:rPr>
              <a:t>Здоровье - это состояние полного физического, душевного, </a:t>
            </a:r>
            <a:r>
              <a:rPr lang="ru-RU" sz="2000" b="1" dirty="0" smtClean="0">
                <a:solidFill>
                  <a:srgbClr val="008000"/>
                </a:solidFill>
              </a:rPr>
              <a:t>и </a:t>
            </a:r>
            <a:r>
              <a:rPr lang="ru-RU" sz="2000" b="1" dirty="0" smtClean="0">
                <a:solidFill>
                  <a:srgbClr val="008000"/>
                </a:solidFill>
              </a:rPr>
              <a:t>социального благополучия и </a:t>
            </a:r>
            <a:r>
              <a:rPr lang="ru-RU" sz="2000" b="1" u="sng" dirty="0" smtClean="0">
                <a:solidFill>
                  <a:srgbClr val="008000"/>
                </a:solidFill>
              </a:rPr>
              <a:t>способность приспосабливаться  к постоянно меняющимся условиям внешней среды</a:t>
            </a:r>
            <a:r>
              <a:rPr lang="ru-RU" sz="2000" b="1" dirty="0" smtClean="0">
                <a:solidFill>
                  <a:srgbClr val="008000"/>
                </a:solidFill>
              </a:rPr>
              <a:t> и естественному процессу старения, а также отсутствие болезней и физических дефектов</a:t>
            </a:r>
          </a:p>
          <a:p>
            <a:pPr marL="0" indent="0" algn="r">
              <a:buNone/>
            </a:pPr>
            <a:r>
              <a:rPr lang="ru-RU" sz="2000" b="1" dirty="0" smtClean="0">
                <a:solidFill>
                  <a:srgbClr val="008000"/>
                </a:solidFill>
              </a:rPr>
              <a:t>(Г.Л. </a:t>
            </a:r>
            <a:r>
              <a:rPr lang="ru-RU" sz="2000" b="1" dirty="0" err="1" smtClean="0">
                <a:solidFill>
                  <a:srgbClr val="008000"/>
                </a:solidFill>
              </a:rPr>
              <a:t>Билич</a:t>
            </a:r>
            <a:r>
              <a:rPr lang="ru-RU" sz="2000" b="1" dirty="0" smtClean="0">
                <a:solidFill>
                  <a:srgbClr val="008000"/>
                </a:solidFill>
              </a:rPr>
              <a:t>)</a:t>
            </a:r>
            <a:endParaRPr lang="ru-RU" altLang="ru-RU" sz="2000" dirty="0" smtClean="0">
              <a:solidFill>
                <a:srgbClr val="008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20528" y="0"/>
            <a:ext cx="9164528" cy="715962"/>
          </a:xfrm>
        </p:spPr>
        <p:txBody>
          <a:bodyPr/>
          <a:lstStyle/>
          <a:p>
            <a:pPr algn="ctr"/>
            <a:r>
              <a:rPr lang="ru-RU" altLang="ru-RU" b="1" dirty="0">
                <a:solidFill>
                  <a:schemeClr val="bg1"/>
                </a:solidFill>
              </a:rPr>
              <a:t>Компоненты здоровья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764704"/>
            <a:ext cx="7869560" cy="5864696"/>
          </a:xfrm>
        </p:spPr>
        <p:txBody>
          <a:bodyPr/>
          <a:lstStyle/>
          <a:p>
            <a:r>
              <a:rPr lang="ru-RU" b="1" dirty="0">
                <a:solidFill>
                  <a:srgbClr val="008000"/>
                </a:solidFill>
              </a:rPr>
              <a:t>Физическое здоровье</a:t>
            </a:r>
            <a:r>
              <a:rPr lang="ru-RU" dirty="0">
                <a:solidFill>
                  <a:srgbClr val="008000"/>
                </a:solidFill>
              </a:rPr>
              <a:t> - состояние, с высоким уровнем </a:t>
            </a:r>
            <a:r>
              <a:rPr lang="ru-RU" dirty="0" err="1">
                <a:solidFill>
                  <a:srgbClr val="008000"/>
                </a:solidFill>
              </a:rPr>
              <a:t>саморегуляции</a:t>
            </a:r>
            <a:r>
              <a:rPr lang="ru-RU" dirty="0">
                <a:solidFill>
                  <a:srgbClr val="008000"/>
                </a:solidFill>
              </a:rPr>
              <a:t> функций организма, с максимальной адаптацией к воздействию факторов внешней среды.</a:t>
            </a:r>
          </a:p>
          <a:p>
            <a:r>
              <a:rPr lang="ru-RU" b="1" dirty="0">
                <a:solidFill>
                  <a:srgbClr val="008000"/>
                </a:solidFill>
              </a:rPr>
              <a:t>Психическое </a:t>
            </a:r>
            <a:r>
              <a:rPr lang="ru-RU" b="1" dirty="0" smtClean="0">
                <a:solidFill>
                  <a:srgbClr val="008000"/>
                </a:solidFill>
              </a:rPr>
              <a:t>здоровье</a:t>
            </a:r>
            <a:endParaRPr lang="ru-RU" dirty="0">
              <a:solidFill>
                <a:srgbClr val="008000"/>
              </a:solidFill>
            </a:endParaRPr>
          </a:p>
          <a:p>
            <a:pPr lvl="1"/>
            <a:r>
              <a:rPr lang="ru-RU" dirty="0">
                <a:solidFill>
                  <a:srgbClr val="008000"/>
                </a:solidFill>
              </a:rPr>
              <a:t>отсутствие психических или психосоматических заболеваний;</a:t>
            </a:r>
          </a:p>
          <a:p>
            <a:pPr lvl="1"/>
            <a:r>
              <a:rPr lang="ru-RU" dirty="0">
                <a:solidFill>
                  <a:srgbClr val="008000"/>
                </a:solidFill>
              </a:rPr>
              <a:t>нормальное возрастное развитие психики;</a:t>
            </a:r>
          </a:p>
          <a:p>
            <a:pPr lvl="1"/>
            <a:r>
              <a:rPr lang="ru-RU" dirty="0" smtClean="0">
                <a:solidFill>
                  <a:srgbClr val="008000"/>
                </a:solidFill>
              </a:rPr>
              <a:t>состояние </a:t>
            </a:r>
            <a:r>
              <a:rPr lang="ru-RU" dirty="0">
                <a:solidFill>
                  <a:srgbClr val="008000"/>
                </a:solidFill>
              </a:rPr>
              <a:t>равновесия различных психических процессов.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021482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836712"/>
            <a:ext cx="7704856" cy="5792688"/>
          </a:xfrm>
        </p:spPr>
        <p:txBody>
          <a:bodyPr/>
          <a:lstStyle/>
          <a:p>
            <a:r>
              <a:rPr lang="ru-RU" sz="2400" b="1" dirty="0">
                <a:solidFill>
                  <a:srgbClr val="008000"/>
                </a:solidFill>
              </a:rPr>
              <a:t>Психологическое здоровье</a:t>
            </a:r>
            <a:r>
              <a:rPr lang="ru-RU" sz="2400" dirty="0">
                <a:solidFill>
                  <a:srgbClr val="008000"/>
                </a:solidFill>
              </a:rPr>
              <a:t> – это динамическая гармония человека внутренняя (физического тела, его мыслей и чувств) и внешняя (между человеком и окружающими его людьми, природой)</a:t>
            </a:r>
          </a:p>
          <a:p>
            <a:r>
              <a:rPr lang="ru-RU" sz="2400" b="1" dirty="0" smtClean="0">
                <a:solidFill>
                  <a:srgbClr val="008000"/>
                </a:solidFill>
              </a:rPr>
              <a:t>«Психологическое здоровье» </a:t>
            </a:r>
            <a:r>
              <a:rPr lang="ru-RU" sz="2400" dirty="0">
                <a:solidFill>
                  <a:srgbClr val="008000"/>
                </a:solidFill>
              </a:rPr>
              <a:t>характеризует личность в целом (в отличие от </a:t>
            </a:r>
            <a:r>
              <a:rPr lang="ru-RU" sz="2400" b="1" dirty="0">
                <a:solidFill>
                  <a:srgbClr val="008000"/>
                </a:solidFill>
              </a:rPr>
              <a:t>«психического здоровья»</a:t>
            </a:r>
            <a:r>
              <a:rPr lang="ru-RU" sz="2400" dirty="0">
                <a:solidFill>
                  <a:srgbClr val="008000"/>
                </a:solidFill>
              </a:rPr>
              <a:t>, которое имеет отношение к отдельным психическим процессам и механизмам)</a:t>
            </a:r>
          </a:p>
          <a:p>
            <a:r>
              <a:rPr lang="ru-RU" sz="2400" b="1" dirty="0" smtClean="0">
                <a:solidFill>
                  <a:srgbClr val="008000"/>
                </a:solidFill>
              </a:rPr>
              <a:t>Социальное</a:t>
            </a:r>
            <a:r>
              <a:rPr lang="ru-RU" sz="2400" b="1" dirty="0">
                <a:solidFill>
                  <a:srgbClr val="008000"/>
                </a:solidFill>
              </a:rPr>
              <a:t> </a:t>
            </a:r>
            <a:r>
              <a:rPr lang="ru-RU" sz="2400" b="1" dirty="0" smtClean="0">
                <a:solidFill>
                  <a:srgbClr val="008000"/>
                </a:solidFill>
              </a:rPr>
              <a:t>здоровье</a:t>
            </a:r>
            <a:r>
              <a:rPr lang="ru-RU" sz="2400" dirty="0" smtClean="0">
                <a:solidFill>
                  <a:srgbClr val="008000"/>
                </a:solidFill>
              </a:rPr>
              <a:t> –</a:t>
            </a:r>
            <a:r>
              <a:rPr lang="ru-RU" sz="2400" dirty="0">
                <a:solidFill>
                  <a:srgbClr val="008000"/>
                </a:solidFill>
              </a:rPr>
              <a:t> это совокупность потенциальных и реальных возможностей человека в осуществлении своих действий без ухудшения физического и духовного состояния, без потерь в адаптации к жизненной </a:t>
            </a:r>
            <a:r>
              <a:rPr lang="ru-RU" sz="2400" dirty="0" smtClean="0">
                <a:solidFill>
                  <a:srgbClr val="008000"/>
                </a:solidFill>
              </a:rPr>
              <a:t>среде</a:t>
            </a:r>
          </a:p>
        </p:txBody>
      </p:sp>
      <p:sp>
        <p:nvSpPr>
          <p:cNvPr id="4" name="Заголовок 1"/>
          <p:cNvSpPr txBox="1">
            <a:spLocks/>
          </p:cNvSpPr>
          <p:nvPr/>
        </p:nvSpPr>
        <p:spPr bwMode="auto">
          <a:xfrm>
            <a:off x="-20528" y="0"/>
            <a:ext cx="9164528" cy="715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Microsoft Sans Serif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Microsoft Sans Serif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Microsoft Sans Serif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Microsoft Sans Serif" pitchFamily="34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Microsoft Sans Serif" pitchFamily="34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Microsoft Sans Serif" pitchFamily="34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Microsoft Sans Serif" pitchFamily="34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Microsoft Sans Serif" pitchFamily="34" charset="0"/>
              </a:defRPr>
            </a:lvl9pPr>
          </a:lstStyle>
          <a:p>
            <a:pPr algn="ctr"/>
            <a:r>
              <a:rPr lang="ru-RU" altLang="ru-RU" b="1" kern="0" smtClean="0">
                <a:solidFill>
                  <a:schemeClr val="bg1"/>
                </a:solidFill>
              </a:rPr>
              <a:t>Компоненты здоровья</a:t>
            </a:r>
            <a:endParaRPr lang="ru-RU" kern="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18255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1981200" y="188640"/>
            <a:ext cx="6934200" cy="1213123"/>
          </a:xfrm>
        </p:spPr>
        <p:txBody>
          <a:bodyPr/>
          <a:lstStyle/>
          <a:p>
            <a:pPr algn="ctr"/>
            <a:r>
              <a:rPr lang="ru-RU" sz="4000" b="1" dirty="0" smtClean="0">
                <a:solidFill>
                  <a:schemeClr val="accent6">
                    <a:lumMod val="75000"/>
                  </a:schemeClr>
                </a:solidFill>
              </a:rPr>
              <a:t>Многоаспектность понятия здоровья</a:t>
            </a:r>
            <a:endParaRPr lang="en-US" altLang="ru-RU" sz="4000" b="1" dirty="0" smtClean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2" name="Стрелка вниз 1"/>
          <p:cNvSpPr/>
          <p:nvPr/>
        </p:nvSpPr>
        <p:spPr bwMode="auto">
          <a:xfrm>
            <a:off x="4067944" y="1412776"/>
            <a:ext cx="2736304" cy="1008112"/>
          </a:xfrm>
          <a:prstGeom prst="downArrow">
            <a:avLst/>
          </a:prstGeom>
          <a:gradFill rotWithShape="1">
            <a:gsLst>
              <a:gs pos="0">
                <a:schemeClr val="bg2">
                  <a:gamma/>
                  <a:tint val="26667"/>
                  <a:invGamma/>
                </a:schemeClr>
              </a:gs>
              <a:gs pos="100000">
                <a:schemeClr val="bg2">
                  <a:alpha val="14999"/>
                </a:scheme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 bwMode="auto">
          <a:xfrm>
            <a:off x="2105404" y="2447632"/>
            <a:ext cx="6934200" cy="1800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algn="ctr">
              <a:lnSpc>
                <a:spcPct val="80000"/>
              </a:lnSpc>
              <a:buFontTx/>
              <a:buNone/>
            </a:pPr>
            <a:r>
              <a:rPr lang="ru-RU" sz="2800" kern="0" dirty="0" smtClean="0">
                <a:solidFill>
                  <a:schemeClr val="accent6">
                    <a:lumMod val="50000"/>
                  </a:schemeClr>
                </a:solidFill>
              </a:rPr>
              <a:t>невозможность сохранять и укреплять здоровье субъектов образования, заботясь только о физическом (соматическом) или только о психологическом здоровье</a:t>
            </a:r>
            <a:endParaRPr lang="en-US" altLang="ko-KR" sz="2800" kern="0" dirty="0" smtClean="0">
              <a:solidFill>
                <a:schemeClr val="accent6">
                  <a:lumMod val="50000"/>
                </a:schemeClr>
              </a:solidFill>
              <a:latin typeface="Verdana" pitchFamily="34" charset="0"/>
              <a:ea typeface="굴림" charset="-127"/>
            </a:endParaRPr>
          </a:p>
        </p:txBody>
      </p:sp>
      <p:sp>
        <p:nvSpPr>
          <p:cNvPr id="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763688" y="5255944"/>
            <a:ext cx="7380312" cy="1485424"/>
          </a:xfrm>
        </p:spPr>
        <p:txBody>
          <a:bodyPr/>
          <a:lstStyle/>
          <a:p>
            <a:pPr marL="0" indent="0" algn="ctr">
              <a:lnSpc>
                <a:spcPct val="80000"/>
              </a:lnSpc>
              <a:buNone/>
            </a:pPr>
            <a:r>
              <a:rPr lang="ru-RU" sz="2800" dirty="0" smtClean="0">
                <a:solidFill>
                  <a:schemeClr val="accent6">
                    <a:lumMod val="50000"/>
                  </a:schemeClr>
                </a:solidFill>
              </a:rPr>
              <a:t>проблема </a:t>
            </a:r>
            <a:r>
              <a:rPr lang="ru-RU" sz="2800" dirty="0" err="1" smtClean="0">
                <a:solidFill>
                  <a:schemeClr val="accent6">
                    <a:lumMod val="50000"/>
                  </a:schemeClr>
                </a:solidFill>
              </a:rPr>
              <a:t>здоровьесбережения</a:t>
            </a:r>
            <a:r>
              <a:rPr lang="ru-RU" sz="2800" dirty="0" smtClean="0">
                <a:solidFill>
                  <a:schemeClr val="accent6">
                    <a:lumMod val="50000"/>
                  </a:schemeClr>
                </a:solidFill>
              </a:rPr>
              <a:t> не только медицинская проблема, но и </a:t>
            </a:r>
            <a:r>
              <a:rPr lang="ru-RU" sz="2800" dirty="0" smtClean="0">
                <a:solidFill>
                  <a:schemeClr val="accent6">
                    <a:lumMod val="50000"/>
                  </a:schemeClr>
                </a:solidFill>
              </a:rPr>
              <a:t>педагогическая</a:t>
            </a:r>
          </a:p>
          <a:p>
            <a:pPr marL="0" indent="0" algn="ctr">
              <a:lnSpc>
                <a:spcPct val="80000"/>
              </a:lnSpc>
              <a:buNone/>
            </a:pPr>
            <a:r>
              <a:rPr lang="ru-RU" sz="2800" dirty="0" smtClean="0">
                <a:solidFill>
                  <a:schemeClr val="accent6">
                    <a:lumMod val="50000"/>
                  </a:schemeClr>
                </a:solidFill>
              </a:rPr>
              <a:t>(образование в области здоровья)</a:t>
            </a:r>
            <a:endParaRPr lang="en-US" altLang="ko-KR" sz="2800" dirty="0" smtClean="0">
              <a:solidFill>
                <a:schemeClr val="accent6">
                  <a:lumMod val="50000"/>
                </a:schemeClr>
              </a:solidFill>
              <a:latin typeface="Verdana" pitchFamily="34" charset="0"/>
              <a:ea typeface="굴림" charset="-127"/>
            </a:endParaRPr>
          </a:p>
        </p:txBody>
      </p:sp>
      <p:sp>
        <p:nvSpPr>
          <p:cNvPr id="8" name="Стрелка вниз 7"/>
          <p:cNvSpPr/>
          <p:nvPr/>
        </p:nvSpPr>
        <p:spPr bwMode="auto">
          <a:xfrm>
            <a:off x="4067936" y="4247832"/>
            <a:ext cx="2736304" cy="1008112"/>
          </a:xfrm>
          <a:prstGeom prst="downArrow">
            <a:avLst/>
          </a:prstGeom>
          <a:gradFill rotWithShape="1">
            <a:gsLst>
              <a:gs pos="0">
                <a:schemeClr val="bg2">
                  <a:gamma/>
                  <a:tint val="26667"/>
                  <a:invGamma/>
                </a:schemeClr>
              </a:gs>
              <a:gs pos="100000">
                <a:schemeClr val="bg2">
                  <a:alpha val="14999"/>
                </a:scheme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15962"/>
          </a:xfrm>
        </p:spPr>
        <p:txBody>
          <a:bodyPr/>
          <a:lstStyle/>
          <a:p>
            <a:pPr algn="ctr"/>
            <a:r>
              <a:rPr lang="ru-RU" altLang="ru-RU" b="1" dirty="0">
                <a:solidFill>
                  <a:schemeClr val="bg1"/>
                </a:solidFill>
              </a:rPr>
              <a:t>ФГОС (личностные результаты)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1268760"/>
            <a:ext cx="8122096" cy="4176464"/>
          </a:xfrm>
        </p:spPr>
        <p:txBody>
          <a:bodyPr/>
          <a:lstStyle/>
          <a:p>
            <a:pPr marL="0" indent="0">
              <a:buNone/>
            </a:pPr>
            <a:r>
              <a:rPr lang="ru-RU" altLang="ru-RU" b="1" dirty="0">
                <a:solidFill>
                  <a:srgbClr val="008000"/>
                </a:solidFill>
              </a:rPr>
              <a:t>«… </a:t>
            </a:r>
            <a:r>
              <a:rPr lang="ru-RU" b="1" dirty="0">
                <a:solidFill>
                  <a:srgbClr val="008000"/>
                </a:solidFill>
              </a:rPr>
              <a:t>формирование установки на безопасный, здоровый образ жизни…» (НОО)</a:t>
            </a:r>
          </a:p>
          <a:p>
            <a:pPr marL="0" indent="0">
              <a:buNone/>
            </a:pPr>
            <a:r>
              <a:rPr lang="ru-RU" b="1" dirty="0">
                <a:solidFill>
                  <a:srgbClr val="008000"/>
                </a:solidFill>
              </a:rPr>
              <a:t>«… формирование ценности  здорового и безопасного образа жизни; усвоение правил индивидуального и коллективного безопасного поведения…» (ООО</a:t>
            </a:r>
            <a:r>
              <a:rPr lang="ru-RU" b="1" dirty="0" smtClean="0">
                <a:solidFill>
                  <a:srgbClr val="008000"/>
                </a:solidFill>
              </a:rPr>
              <a:t>)</a:t>
            </a:r>
            <a:endParaRPr lang="ru-RU" b="1" dirty="0">
              <a:solidFill>
                <a:srgbClr val="008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16938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Панфилова Л.В.">
  <a:themeElements>
    <a:clrScheme name="">
      <a:dk1>
        <a:srgbClr val="808080"/>
      </a:dk1>
      <a:lt1>
        <a:srgbClr val="FFFFFF"/>
      </a:lt1>
      <a:dk2>
        <a:srgbClr val="808080"/>
      </a:dk2>
      <a:lt2>
        <a:srgbClr val="005800"/>
      </a:lt2>
      <a:accent1>
        <a:srgbClr val="008000"/>
      </a:accent1>
      <a:accent2>
        <a:srgbClr val="00A400"/>
      </a:accent2>
      <a:accent3>
        <a:srgbClr val="FFFFFF"/>
      </a:accent3>
      <a:accent4>
        <a:srgbClr val="6C6C6C"/>
      </a:accent4>
      <a:accent5>
        <a:srgbClr val="AAC0AA"/>
      </a:accent5>
      <a:accent6>
        <a:srgbClr val="009400"/>
      </a:accent6>
      <a:hlink>
        <a:srgbClr val="33CC33"/>
      </a:hlink>
      <a:folHlink>
        <a:srgbClr val="808080"/>
      </a:folHlink>
    </a:clrScheme>
    <a:fontScheme name="powerpoint-template-24">
      <a:majorFont>
        <a:latin typeface="Microsoft Sans Serif"/>
        <a:ea typeface=""/>
        <a:cs typeface=""/>
      </a:majorFont>
      <a:minorFont>
        <a:latin typeface="Microsoft Sans Serif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1">
          <a:gsLst>
            <a:gs pos="0">
              <a:schemeClr val="bg2">
                <a:gamma/>
                <a:tint val="26667"/>
                <a:invGamma/>
              </a:schemeClr>
            </a:gs>
            <a:gs pos="100000">
              <a:schemeClr val="bg2">
                <a:alpha val="14999"/>
              </a:schemeClr>
            </a:gs>
          </a:gsLst>
          <a:lin ang="5400000" scaled="1"/>
        </a:gradFill>
        <a:ln>
          <a:noFill/>
        </a:ln>
        <a:effectLst/>
        <a:extLs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1">
          <a:gsLst>
            <a:gs pos="0">
              <a:schemeClr val="bg2">
                <a:gamma/>
                <a:tint val="26667"/>
                <a:invGamma/>
              </a:schemeClr>
            </a:gs>
            <a:gs pos="100000">
              <a:schemeClr val="bg2">
                <a:alpha val="14999"/>
              </a:schemeClr>
            </a:gs>
          </a:gsLst>
          <a:lin ang="5400000" scaled="1"/>
        </a:gradFill>
        <a:ln>
          <a:noFill/>
        </a:ln>
        <a:effectLst/>
        <a:extLs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powerpoint-template-24 1">
        <a:dk1>
          <a:srgbClr val="4D4D4D"/>
        </a:dk1>
        <a:lt1>
          <a:srgbClr val="FFFFFF"/>
        </a:lt1>
        <a:dk2>
          <a:srgbClr val="4D4D4D"/>
        </a:dk2>
        <a:lt2>
          <a:srgbClr val="CC0000"/>
        </a:lt2>
        <a:accent1>
          <a:srgbClr val="FF9933"/>
        </a:accent1>
        <a:accent2>
          <a:srgbClr val="009900"/>
        </a:accent2>
        <a:accent3>
          <a:srgbClr val="FFFFFF"/>
        </a:accent3>
        <a:accent4>
          <a:srgbClr val="404040"/>
        </a:accent4>
        <a:accent5>
          <a:srgbClr val="FFCAAD"/>
        </a:accent5>
        <a:accent6>
          <a:srgbClr val="008A00"/>
        </a:accent6>
        <a:hlink>
          <a:srgbClr val="3366FF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2">
        <a:dk1>
          <a:srgbClr val="4D4D4D"/>
        </a:dk1>
        <a:lt1>
          <a:srgbClr val="FFFFFF"/>
        </a:lt1>
        <a:dk2>
          <a:srgbClr val="4D4D4D"/>
        </a:dk2>
        <a:lt2>
          <a:srgbClr val="FBB240"/>
        </a:lt2>
        <a:accent1>
          <a:srgbClr val="FFC842"/>
        </a:accent1>
        <a:accent2>
          <a:srgbClr val="FED06E"/>
        </a:accent2>
        <a:accent3>
          <a:srgbClr val="FFFFFF"/>
        </a:accent3>
        <a:accent4>
          <a:srgbClr val="404040"/>
        </a:accent4>
        <a:accent5>
          <a:srgbClr val="FFE0B0"/>
        </a:accent5>
        <a:accent6>
          <a:srgbClr val="E6BC63"/>
        </a:accent6>
        <a:hlink>
          <a:srgbClr val="FDDB91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3">
        <a:dk1>
          <a:srgbClr val="4D4D4D"/>
        </a:dk1>
        <a:lt1>
          <a:srgbClr val="FFFFFF"/>
        </a:lt1>
        <a:dk2>
          <a:srgbClr val="4D4D4D"/>
        </a:dk2>
        <a:lt2>
          <a:srgbClr val="FE564C"/>
        </a:lt2>
        <a:accent1>
          <a:srgbClr val="FFC842"/>
        </a:accent1>
        <a:accent2>
          <a:srgbClr val="FED06E"/>
        </a:accent2>
        <a:accent3>
          <a:srgbClr val="FFFFFF"/>
        </a:accent3>
        <a:accent4>
          <a:srgbClr val="404040"/>
        </a:accent4>
        <a:accent5>
          <a:srgbClr val="FFE0B0"/>
        </a:accent5>
        <a:accent6>
          <a:srgbClr val="E6BC63"/>
        </a:accent6>
        <a:hlink>
          <a:srgbClr val="FDDB91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4">
        <a:dk1>
          <a:srgbClr val="4D4D4D"/>
        </a:dk1>
        <a:lt1>
          <a:srgbClr val="FFFFFF"/>
        </a:lt1>
        <a:dk2>
          <a:srgbClr val="4D4D4D"/>
        </a:dk2>
        <a:lt2>
          <a:srgbClr val="BB2A32"/>
        </a:lt2>
        <a:accent1>
          <a:srgbClr val="FFC842"/>
        </a:accent1>
        <a:accent2>
          <a:srgbClr val="FED06E"/>
        </a:accent2>
        <a:accent3>
          <a:srgbClr val="FFFFFF"/>
        </a:accent3>
        <a:accent4>
          <a:srgbClr val="404040"/>
        </a:accent4>
        <a:accent5>
          <a:srgbClr val="FFE0B0"/>
        </a:accent5>
        <a:accent6>
          <a:srgbClr val="E6BC63"/>
        </a:accent6>
        <a:hlink>
          <a:srgbClr val="FDDB91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5">
        <a:dk1>
          <a:srgbClr val="4D4D4D"/>
        </a:dk1>
        <a:lt1>
          <a:srgbClr val="FFFFFF"/>
        </a:lt1>
        <a:dk2>
          <a:srgbClr val="4D4D4D"/>
        </a:dk2>
        <a:lt2>
          <a:srgbClr val="E84A25"/>
        </a:lt2>
        <a:accent1>
          <a:srgbClr val="ED6A24"/>
        </a:accent1>
        <a:accent2>
          <a:srgbClr val="F99E1C"/>
        </a:accent2>
        <a:accent3>
          <a:srgbClr val="FFFFFF"/>
        </a:accent3>
        <a:accent4>
          <a:srgbClr val="404040"/>
        </a:accent4>
        <a:accent5>
          <a:srgbClr val="F4B9AC"/>
        </a:accent5>
        <a:accent6>
          <a:srgbClr val="E28F18"/>
        </a:accent6>
        <a:hlink>
          <a:srgbClr val="F1B545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6">
        <a:dk1>
          <a:srgbClr val="4D4D4D"/>
        </a:dk1>
        <a:lt1>
          <a:srgbClr val="FFFFFF"/>
        </a:lt1>
        <a:dk2>
          <a:srgbClr val="4D4D4D"/>
        </a:dk2>
        <a:lt2>
          <a:srgbClr val="B92D14"/>
        </a:lt2>
        <a:accent1>
          <a:srgbClr val="D34E13"/>
        </a:accent1>
        <a:accent2>
          <a:srgbClr val="DC9009"/>
        </a:accent2>
        <a:accent3>
          <a:srgbClr val="FFFFFF"/>
        </a:accent3>
        <a:accent4>
          <a:srgbClr val="404040"/>
        </a:accent4>
        <a:accent5>
          <a:srgbClr val="E6B2AA"/>
        </a:accent5>
        <a:accent6>
          <a:srgbClr val="C78207"/>
        </a:accent6>
        <a:hlink>
          <a:srgbClr val="EEC633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7">
        <a:dk1>
          <a:srgbClr val="4D4D4D"/>
        </a:dk1>
        <a:lt1>
          <a:srgbClr val="FFFFFF"/>
        </a:lt1>
        <a:dk2>
          <a:srgbClr val="4D4D4D"/>
        </a:dk2>
        <a:lt2>
          <a:srgbClr val="AE6310"/>
        </a:lt2>
        <a:accent1>
          <a:srgbClr val="E79613"/>
        </a:accent1>
        <a:accent2>
          <a:srgbClr val="E1720D"/>
        </a:accent2>
        <a:accent3>
          <a:srgbClr val="FFFFFF"/>
        </a:accent3>
        <a:accent4>
          <a:srgbClr val="404040"/>
        </a:accent4>
        <a:accent5>
          <a:srgbClr val="F1C9AA"/>
        </a:accent5>
        <a:accent6>
          <a:srgbClr val="CC670B"/>
        </a:accent6>
        <a:hlink>
          <a:srgbClr val="C6470A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8">
        <a:dk1>
          <a:srgbClr val="4D4D4D"/>
        </a:dk1>
        <a:lt1>
          <a:srgbClr val="FFFFFF"/>
        </a:lt1>
        <a:dk2>
          <a:srgbClr val="4D4D4D"/>
        </a:dk2>
        <a:lt2>
          <a:srgbClr val="AF5612"/>
        </a:lt2>
        <a:accent1>
          <a:srgbClr val="CB882F"/>
        </a:accent1>
        <a:accent2>
          <a:srgbClr val="E7C432"/>
        </a:accent2>
        <a:accent3>
          <a:srgbClr val="FFFFFF"/>
        </a:accent3>
        <a:accent4>
          <a:srgbClr val="404040"/>
        </a:accent4>
        <a:accent5>
          <a:srgbClr val="E2C3AD"/>
        </a:accent5>
        <a:accent6>
          <a:srgbClr val="D1B12C"/>
        </a:accent6>
        <a:hlink>
          <a:srgbClr val="EECA34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9">
        <a:dk1>
          <a:srgbClr val="4D4D4D"/>
        </a:dk1>
        <a:lt1>
          <a:srgbClr val="FFFFFF"/>
        </a:lt1>
        <a:dk2>
          <a:srgbClr val="4D4D4D"/>
        </a:dk2>
        <a:lt2>
          <a:srgbClr val="9A5E40"/>
        </a:lt2>
        <a:accent1>
          <a:srgbClr val="AE7750"/>
        </a:accent1>
        <a:accent2>
          <a:srgbClr val="C08D60"/>
        </a:accent2>
        <a:accent3>
          <a:srgbClr val="FFFFFF"/>
        </a:accent3>
        <a:accent4>
          <a:srgbClr val="404040"/>
        </a:accent4>
        <a:accent5>
          <a:srgbClr val="D3BDB3"/>
        </a:accent5>
        <a:accent6>
          <a:srgbClr val="AE7F56"/>
        </a:accent6>
        <a:hlink>
          <a:srgbClr val="CCA471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10">
        <a:dk1>
          <a:srgbClr val="4D4D4D"/>
        </a:dk1>
        <a:lt1>
          <a:srgbClr val="FFFFFF"/>
        </a:lt1>
        <a:dk2>
          <a:srgbClr val="4D4D4D"/>
        </a:dk2>
        <a:lt2>
          <a:srgbClr val="D1BB77"/>
        </a:lt2>
        <a:accent1>
          <a:srgbClr val="DBBA87"/>
        </a:accent1>
        <a:accent2>
          <a:srgbClr val="E0B265"/>
        </a:accent2>
        <a:accent3>
          <a:srgbClr val="FFFFFF"/>
        </a:accent3>
        <a:accent4>
          <a:srgbClr val="404040"/>
        </a:accent4>
        <a:accent5>
          <a:srgbClr val="EAD9C3"/>
        </a:accent5>
        <a:accent6>
          <a:srgbClr val="CBA15B"/>
        </a:accent6>
        <a:hlink>
          <a:srgbClr val="E9C277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11">
        <a:dk1>
          <a:srgbClr val="4D4D4D"/>
        </a:dk1>
        <a:lt1>
          <a:srgbClr val="FFFFFF"/>
        </a:lt1>
        <a:dk2>
          <a:srgbClr val="4D4D4D"/>
        </a:dk2>
        <a:lt2>
          <a:srgbClr val="45762A"/>
        </a:lt2>
        <a:accent1>
          <a:srgbClr val="42934C"/>
        </a:accent1>
        <a:accent2>
          <a:srgbClr val="34B66A"/>
        </a:accent2>
        <a:accent3>
          <a:srgbClr val="FFFFFF"/>
        </a:accent3>
        <a:accent4>
          <a:srgbClr val="404040"/>
        </a:accent4>
        <a:accent5>
          <a:srgbClr val="B0C8B2"/>
        </a:accent5>
        <a:accent6>
          <a:srgbClr val="2EA55F"/>
        </a:accent6>
        <a:hlink>
          <a:srgbClr val="34C8D1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12">
        <a:dk1>
          <a:srgbClr val="4D4D4D"/>
        </a:dk1>
        <a:lt1>
          <a:srgbClr val="FFFFFF"/>
        </a:lt1>
        <a:dk2>
          <a:srgbClr val="4D4D4D"/>
        </a:dk2>
        <a:lt2>
          <a:srgbClr val="45762A"/>
        </a:lt2>
        <a:accent1>
          <a:srgbClr val="42934C"/>
        </a:accent1>
        <a:accent2>
          <a:srgbClr val="34B66A"/>
        </a:accent2>
        <a:accent3>
          <a:srgbClr val="FFFFFF"/>
        </a:accent3>
        <a:accent4>
          <a:srgbClr val="404040"/>
        </a:accent4>
        <a:accent5>
          <a:srgbClr val="B0C8B2"/>
        </a:accent5>
        <a:accent6>
          <a:srgbClr val="2EA55F"/>
        </a:accent6>
        <a:hlink>
          <a:srgbClr val="34C8D1"/>
        </a:hlink>
        <a:folHlink>
          <a:srgbClr val="FFFF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13">
        <a:dk1>
          <a:srgbClr val="4D4D4D"/>
        </a:dk1>
        <a:lt1>
          <a:srgbClr val="FFFFFF"/>
        </a:lt1>
        <a:dk2>
          <a:srgbClr val="4D4D4D"/>
        </a:dk2>
        <a:lt2>
          <a:srgbClr val="45762A"/>
        </a:lt2>
        <a:accent1>
          <a:srgbClr val="42934C"/>
        </a:accent1>
        <a:accent2>
          <a:srgbClr val="34B66A"/>
        </a:accent2>
        <a:accent3>
          <a:srgbClr val="FFFFFF"/>
        </a:accent3>
        <a:accent4>
          <a:srgbClr val="404040"/>
        </a:accent4>
        <a:accent5>
          <a:srgbClr val="B0C8B2"/>
        </a:accent5>
        <a:accent6>
          <a:srgbClr val="2EA55F"/>
        </a:accent6>
        <a:hlink>
          <a:srgbClr val="34C8D1"/>
        </a:hlink>
        <a:folHlink>
          <a:srgbClr val="D3D3D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14">
        <a:dk1>
          <a:srgbClr val="FFFFFF"/>
        </a:dk1>
        <a:lt1>
          <a:srgbClr val="FFFFFF"/>
        </a:lt1>
        <a:dk2>
          <a:srgbClr val="FFFFFF"/>
        </a:dk2>
        <a:lt2>
          <a:srgbClr val="45762A"/>
        </a:lt2>
        <a:accent1>
          <a:srgbClr val="42934C"/>
        </a:accent1>
        <a:accent2>
          <a:srgbClr val="34B66A"/>
        </a:accent2>
        <a:accent3>
          <a:srgbClr val="FFFFFF"/>
        </a:accent3>
        <a:accent4>
          <a:srgbClr val="DADADA"/>
        </a:accent4>
        <a:accent5>
          <a:srgbClr val="B0C8B2"/>
        </a:accent5>
        <a:accent6>
          <a:srgbClr val="2EA55F"/>
        </a:accent6>
        <a:hlink>
          <a:srgbClr val="34C8D1"/>
        </a:hlink>
        <a:folHlink>
          <a:srgbClr val="FFFF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15">
        <a:dk1>
          <a:srgbClr val="FFFFFF"/>
        </a:dk1>
        <a:lt1>
          <a:srgbClr val="FFFFFF"/>
        </a:lt1>
        <a:dk2>
          <a:srgbClr val="FFFFFF"/>
        </a:dk2>
        <a:lt2>
          <a:srgbClr val="55A6FE"/>
        </a:lt2>
        <a:accent1>
          <a:srgbClr val="71BBFF"/>
        </a:accent1>
        <a:accent2>
          <a:srgbClr val="74CCFF"/>
        </a:accent2>
        <a:accent3>
          <a:srgbClr val="FFFFFF"/>
        </a:accent3>
        <a:accent4>
          <a:srgbClr val="DADADA"/>
        </a:accent4>
        <a:accent5>
          <a:srgbClr val="BBDAFF"/>
        </a:accent5>
        <a:accent6>
          <a:srgbClr val="68B9E7"/>
        </a:accent6>
        <a:hlink>
          <a:srgbClr val="94D8FF"/>
        </a:hlink>
        <a:folHlink>
          <a:srgbClr val="FFFF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16">
        <a:dk1>
          <a:srgbClr val="FFFFFF"/>
        </a:dk1>
        <a:lt1>
          <a:srgbClr val="FFFFFF"/>
        </a:lt1>
        <a:dk2>
          <a:srgbClr val="FFFFFF"/>
        </a:dk2>
        <a:lt2>
          <a:srgbClr val="4BA1FF"/>
        </a:lt2>
        <a:accent1>
          <a:srgbClr val="5DB2FF"/>
        </a:accent1>
        <a:accent2>
          <a:srgbClr val="65C8FF"/>
        </a:accent2>
        <a:accent3>
          <a:srgbClr val="FFFFFF"/>
        </a:accent3>
        <a:accent4>
          <a:srgbClr val="DADADA"/>
        </a:accent4>
        <a:accent5>
          <a:srgbClr val="B6D5FF"/>
        </a:accent5>
        <a:accent6>
          <a:srgbClr val="5BB5E7"/>
        </a:accent6>
        <a:hlink>
          <a:srgbClr val="87E1FF"/>
        </a:hlink>
        <a:folHlink>
          <a:srgbClr val="FFFF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Панфилова Л.В.</Template>
  <TotalTime>239</TotalTime>
  <Words>894</Words>
  <Application>Microsoft Office PowerPoint</Application>
  <PresentationFormat>Экран (4:3)</PresentationFormat>
  <Paragraphs>84</Paragraphs>
  <Slides>14</Slides>
  <Notes>3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Панфилова Л.В.</vt:lpstr>
      <vt:lpstr>Здоровье обучающихся как интегративный показатель качества образования</vt:lpstr>
      <vt:lpstr>Основные группы заболеваний школьников</vt:lpstr>
      <vt:lpstr>Нормативно-правовое обеспечение</vt:lpstr>
      <vt:lpstr>Нормативно-правовые акты Владимирской области</vt:lpstr>
      <vt:lpstr>Здоровье</vt:lpstr>
      <vt:lpstr>Компоненты здоровья</vt:lpstr>
      <vt:lpstr>Презентация PowerPoint</vt:lpstr>
      <vt:lpstr>Многоаспектность понятия здоровья</vt:lpstr>
      <vt:lpstr>ФГОС (личностные результаты)</vt:lpstr>
      <vt:lpstr>Культура ЗОЖ</vt:lpstr>
      <vt:lpstr>Система оценивания здоровья обучающихся</vt:lpstr>
      <vt:lpstr>Система оценивания здоровья обучающихся</vt:lpstr>
      <vt:lpstr>Система оценивания здоровья обучающихся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Здоровье обучающихся как показатель качества образования</dc:title>
  <dc:creator>Людмила Панфилова</dc:creator>
  <cp:lastModifiedBy>Людмила Панфилова</cp:lastModifiedBy>
  <cp:revision>34</cp:revision>
  <dcterms:created xsi:type="dcterms:W3CDTF">2016-03-30T17:08:26Z</dcterms:created>
  <dcterms:modified xsi:type="dcterms:W3CDTF">2016-03-30T21:16:06Z</dcterms:modified>
</cp:coreProperties>
</file>